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2" r:id="rId5"/>
    <p:sldId id="257" r:id="rId6"/>
    <p:sldId id="258" r:id="rId7"/>
    <p:sldId id="259" r:id="rId8"/>
    <p:sldId id="268" r:id="rId9"/>
    <p:sldId id="269" r:id="rId10"/>
    <p:sldId id="270" r:id="rId11"/>
    <p:sldId id="271" r:id="rId12"/>
    <p:sldId id="272" r:id="rId13"/>
    <p:sldId id="264" r:id="rId14"/>
    <p:sldId id="266" r:id="rId15"/>
    <p:sldId id="267" r:id="rId1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lang="pl-PL" b="0" i="0" smtClean="0">
                <a:effectLst/>
                <a:latin typeface="+mn-lt"/>
              </a:defRPr>
            </a:lvl1pPr>
          </a:lstStyle>
          <a:p>
            <a:r>
              <a:rPr lang="pl-PL" b="0" i="0" dirty="0" err="1" smtClean="0">
                <a:solidFill>
                  <a:srgbClr val="000000"/>
                </a:solidFill>
                <a:effectLst/>
                <a:latin typeface="Open Sans"/>
              </a:rPr>
              <a:t>Lorem</a:t>
            </a:r>
            <a:r>
              <a:rPr lang="pl-PL" b="0" i="0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pl-PL" b="0" i="0" dirty="0" err="1" smtClean="0">
                <a:solidFill>
                  <a:srgbClr val="000000"/>
                </a:solidFill>
                <a:effectLst/>
                <a:latin typeface="Open Sans"/>
              </a:rPr>
              <a:t>ipsum</a:t>
            </a:r>
            <a:r>
              <a:rPr lang="pl-PL" b="0" i="0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pl-PL" b="0" i="0" dirty="0" err="1" smtClean="0">
                <a:solidFill>
                  <a:srgbClr val="000000"/>
                </a:solidFill>
                <a:effectLst/>
                <a:latin typeface="Open Sans"/>
              </a:rPr>
              <a:t>dolor</a:t>
            </a:r>
            <a:r>
              <a:rPr lang="pl-PL" b="0" i="0" dirty="0" smtClean="0">
                <a:solidFill>
                  <a:srgbClr val="000000"/>
                </a:solidFill>
                <a:effectLst/>
                <a:latin typeface="Open Sans"/>
              </a:rPr>
              <a:t> sit </a:t>
            </a:r>
            <a:r>
              <a:rPr lang="pl-PL" b="0" i="0" dirty="0" err="1" smtClean="0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pl-PL" b="0" i="0" dirty="0" smtClean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pl-PL" b="0" i="0" dirty="0" err="1" smtClean="0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pl-PL" b="0" i="0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pl-PL" b="0" i="0" dirty="0" err="1" smtClean="0">
                <a:solidFill>
                  <a:srgbClr val="000000"/>
                </a:solidFill>
                <a:effectLst/>
                <a:latin typeface="Open Sans"/>
              </a:rPr>
              <a:t>adipiscing</a:t>
            </a:r>
            <a:r>
              <a:rPr lang="pl-PL" b="0" i="0" dirty="0" smtClean="0">
                <a:solidFill>
                  <a:srgbClr val="000000"/>
                </a:solidFill>
                <a:effectLst/>
                <a:latin typeface="Open Sans"/>
              </a:rPr>
              <a:t> elit.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dirty="0" smtClean="0"/>
              <a:t>Kliknij, aby edytować styl wzorca podtytułu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656F-992B-4D0C-B383-80CCE5D4588B}" type="datetimeFigureOut">
              <a:rPr lang="pl-PL" smtClean="0"/>
              <a:t>11.03.2022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AF1C-72C0-4064-B1F2-8788D51AE8B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050" y="6176963"/>
            <a:ext cx="544512" cy="54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174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656F-992B-4D0C-B383-80CCE5D4588B}" type="datetimeFigureOut">
              <a:rPr lang="pl-PL" smtClean="0"/>
              <a:t>11.03.2022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AF1C-72C0-4064-B1F2-8788D51AE8B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050" y="6176963"/>
            <a:ext cx="544512" cy="54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846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656F-992B-4D0C-B383-80CCE5D4588B}" type="datetimeFigureOut">
              <a:rPr lang="pl-PL" smtClean="0"/>
              <a:t>11.03.2022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AF1C-72C0-4064-B1F2-8788D51AE8B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050" y="6176963"/>
            <a:ext cx="544512" cy="54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25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656F-992B-4D0C-B383-80CCE5D4588B}" type="datetimeFigureOut">
              <a:rPr lang="pl-PL" smtClean="0"/>
              <a:t>11.03.2022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AF1C-72C0-4064-B1F2-8788D51AE8B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050" y="6176963"/>
            <a:ext cx="544512" cy="54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35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656F-992B-4D0C-B383-80CCE5D4588B}" type="datetimeFigureOut">
              <a:rPr lang="pl-PL" smtClean="0"/>
              <a:t>11.03.2022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AF1C-72C0-4064-B1F2-8788D51AE8B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050" y="6176963"/>
            <a:ext cx="544512" cy="54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71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656F-992B-4D0C-B383-80CCE5D4588B}" type="datetimeFigureOut">
              <a:rPr lang="pl-PL" smtClean="0"/>
              <a:t>11.03.2022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AF1C-72C0-4064-B1F2-8788D51AE8B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050" y="6176963"/>
            <a:ext cx="544512" cy="54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804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656F-992B-4D0C-B383-80CCE5D4588B}" type="datetimeFigureOut">
              <a:rPr lang="pl-PL" smtClean="0"/>
              <a:t>11.03.2022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AF1C-72C0-4064-B1F2-8788D51AE8B4}" type="slidenum">
              <a:rPr lang="pl-PL" smtClean="0"/>
              <a:t>‹#›</a:t>
            </a:fld>
            <a:endParaRPr lang="pl-PL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050" y="6176963"/>
            <a:ext cx="544512" cy="54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911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656F-992B-4D0C-B383-80CCE5D4588B}" type="datetimeFigureOut">
              <a:rPr lang="pl-PL" smtClean="0"/>
              <a:t>11.03.2022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AF1C-72C0-4064-B1F2-8788D51AE8B4}" type="slidenum">
              <a:rPr lang="pl-PL" smtClean="0"/>
              <a:t>‹#›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050" y="6176963"/>
            <a:ext cx="544512" cy="54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73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656F-992B-4D0C-B383-80CCE5D4588B}" type="datetimeFigureOut">
              <a:rPr lang="pl-PL" smtClean="0"/>
              <a:t>11.03.2022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AF1C-72C0-4064-B1F2-8788D51AE8B4}" type="slidenum">
              <a:rPr lang="pl-PL" smtClean="0"/>
              <a:t>‹#›</a:t>
            </a:fld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050" y="6176963"/>
            <a:ext cx="544512" cy="54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63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656F-992B-4D0C-B383-80CCE5D4588B}" type="datetimeFigureOut">
              <a:rPr lang="pl-PL" smtClean="0"/>
              <a:t>11.03.2022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AF1C-72C0-4064-B1F2-8788D51AE8B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050" y="6176963"/>
            <a:ext cx="544512" cy="54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961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656F-992B-4D0C-B383-80CCE5D4588B}" type="datetimeFigureOut">
              <a:rPr lang="pl-PL" smtClean="0"/>
              <a:t>11.03.2022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AF1C-72C0-4064-B1F2-8788D51AE8B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050" y="6176963"/>
            <a:ext cx="544512" cy="54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707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C656F-992B-4D0C-B383-80CCE5D4588B}" type="datetimeFigureOut">
              <a:rPr lang="pl-PL" smtClean="0"/>
              <a:t>11.03.2022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1AF1C-72C0-4064-B1F2-8788D51AE8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50663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(dekodera lub telewizora) </a:t>
            </a:r>
            <a:endParaRPr lang="pl-PL" dirty="0"/>
          </a:p>
        </p:txBody>
      </p:sp>
      <p:sp>
        <p:nvSpPr>
          <p:cNvPr id="4" name="Tytuł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b="1" dirty="0"/>
              <a:t>Program dofinansowania do zakupu odbiornika cyfrowego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2662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Założenia dla komunikacji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459865"/>
            <a:ext cx="6104138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pl-PL" sz="2000" dirty="0"/>
          </a:p>
          <a:p>
            <a:pPr marL="0" indent="0" algn="just">
              <a:buNone/>
            </a:pPr>
            <a:endParaRPr lang="pl-PL" sz="1800" dirty="0"/>
          </a:p>
          <a:p>
            <a:pPr algn="just"/>
            <a:r>
              <a:rPr lang="pl-PL" sz="2000" dirty="0"/>
              <a:t>Komunikacja skierowana do gospodarstw zagrożonych utratą dostępu do sygnału w nowym standardzie. </a:t>
            </a:r>
            <a:endParaRPr lang="pl-PL" sz="2000" dirty="0" smtClean="0"/>
          </a:p>
          <a:p>
            <a:pPr marL="0" indent="0" algn="just">
              <a:buNone/>
            </a:pPr>
            <a:endParaRPr lang="pl-PL" sz="2000" dirty="0"/>
          </a:p>
          <a:p>
            <a:pPr algn="just"/>
            <a:r>
              <a:rPr lang="pl-PL" sz="2000" dirty="0"/>
              <a:t>Dotarcie do osób młodszych, lepiej wykształconych i zachęcenie ich aby stali się ambasadorami zmiany w gronie swoich bliskich (rodziców, dziadków). </a:t>
            </a:r>
          </a:p>
          <a:p>
            <a:pPr marL="0" indent="0">
              <a:buNone/>
            </a:pPr>
            <a:endParaRPr lang="pl-PL" sz="2000" dirty="0"/>
          </a:p>
          <a:p>
            <a:pPr marL="0" indent="0">
              <a:buNone/>
            </a:pPr>
            <a:endParaRPr lang="pl-PL" sz="20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3" r="8657"/>
          <a:stretch/>
        </p:blipFill>
        <p:spPr>
          <a:xfrm>
            <a:off x="7523264" y="1926453"/>
            <a:ext cx="4026585" cy="272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3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Grupa docelowa 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267841"/>
            <a:ext cx="579341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l-PL" sz="2000" dirty="0"/>
          </a:p>
          <a:p>
            <a:pPr marL="0" indent="0" algn="just">
              <a:buNone/>
            </a:pPr>
            <a:r>
              <a:rPr lang="pl-PL" sz="2000" b="1" dirty="0"/>
              <a:t>Bezpośrednia</a:t>
            </a:r>
            <a:r>
              <a:rPr lang="pl-PL" sz="2000" dirty="0"/>
              <a:t> - osoby zagrożone utratą sygnału tj.:</a:t>
            </a:r>
          </a:p>
          <a:p>
            <a:pPr algn="just"/>
            <a:r>
              <a:rPr lang="pl-PL" sz="2000" dirty="0"/>
              <a:t>osoby starsze 65+, częściej samotne</a:t>
            </a:r>
          </a:p>
          <a:p>
            <a:pPr algn="just"/>
            <a:r>
              <a:rPr lang="pl-PL" sz="2000" dirty="0"/>
              <a:t>mające gorszy sprzęt i rozeznanie technologicznie</a:t>
            </a:r>
          </a:p>
          <a:p>
            <a:pPr algn="just"/>
            <a:r>
              <a:rPr lang="pl-PL" sz="2000" dirty="0"/>
              <a:t>częściej mieszkańcy wsi i mniejszych miejscowości</a:t>
            </a:r>
          </a:p>
          <a:p>
            <a:pPr algn="just"/>
            <a:r>
              <a:rPr lang="pl-PL" sz="2000" dirty="0"/>
              <a:t>częściej osoby z niższym dochodem</a:t>
            </a:r>
          </a:p>
          <a:p>
            <a:pPr marL="0" indent="0" algn="just">
              <a:buNone/>
            </a:pPr>
            <a:r>
              <a:rPr lang="pl-PL" sz="2000" b="1" dirty="0"/>
              <a:t>Pośrednia </a:t>
            </a:r>
            <a:r>
              <a:rPr lang="pl-PL" sz="2000" dirty="0"/>
              <a:t>- opiekunowie "osób zagrożonych” </a:t>
            </a:r>
            <a:r>
              <a:rPr lang="pl-PL" sz="2000" dirty="0" smtClean="0"/>
              <a:t>osoby młodsze, lepiej wykształcone tj.: </a:t>
            </a:r>
            <a:endParaRPr lang="pl-PL" sz="2000" dirty="0"/>
          </a:p>
          <a:p>
            <a:pPr algn="just"/>
            <a:r>
              <a:rPr lang="pl-PL" sz="2000" dirty="0"/>
              <a:t>dzieci, </a:t>
            </a:r>
          </a:p>
          <a:p>
            <a:pPr algn="just"/>
            <a:r>
              <a:rPr lang="pl-PL" sz="2000" dirty="0"/>
              <a:t>wnuki, </a:t>
            </a:r>
          </a:p>
          <a:p>
            <a:pPr algn="just"/>
            <a:r>
              <a:rPr lang="pl-PL" sz="2000" dirty="0"/>
              <a:t>o</a:t>
            </a:r>
            <a:r>
              <a:rPr lang="pl-PL" sz="2000" dirty="0" smtClean="0"/>
              <a:t>piekunowie</a:t>
            </a:r>
          </a:p>
          <a:p>
            <a:endParaRPr lang="pl-PL" sz="2000" dirty="0"/>
          </a:p>
        </p:txBody>
      </p:sp>
      <p:sp>
        <p:nvSpPr>
          <p:cNvPr id="4" name="Prostokąt 3"/>
          <p:cNvSpPr/>
          <p:nvPr/>
        </p:nvSpPr>
        <p:spPr>
          <a:xfrm>
            <a:off x="5769864" y="5619179"/>
            <a:ext cx="63276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200" i="1" dirty="0" smtClean="0">
                <a:solidFill>
                  <a:schemeClr val="bg1"/>
                </a:solidFill>
              </a:rPr>
              <a:t>Źródło: Raport KIM </a:t>
            </a:r>
            <a:r>
              <a:rPr lang="pl-PL" sz="1200" i="1" dirty="0">
                <a:solidFill>
                  <a:schemeClr val="bg1"/>
                </a:solidFill>
              </a:rPr>
              <a:t>„Gotowość na nowy standard DVB-T2/HEVC Nowa telewizja NTC” 07.12.2021 r. 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5" r="7867"/>
          <a:stretch/>
        </p:blipFill>
        <p:spPr>
          <a:xfrm>
            <a:off x="6854314" y="1562470"/>
            <a:ext cx="4615147" cy="308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65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2953512" y="332232"/>
            <a:ext cx="6611112" cy="5212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Plan strategii mediowej </a:t>
            </a: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374904" y="1066800"/>
            <a:ext cx="1645920" cy="52120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dirty="0" smtClean="0"/>
              <a:t>Cel kampanii </a:t>
            </a:r>
            <a:endParaRPr lang="pl-PL" sz="1600" dirty="0"/>
          </a:p>
        </p:txBody>
      </p:sp>
      <p:sp>
        <p:nvSpPr>
          <p:cNvPr id="9" name="Prostokąt 8"/>
          <p:cNvSpPr/>
          <p:nvPr/>
        </p:nvSpPr>
        <p:spPr>
          <a:xfrm>
            <a:off x="374904" y="2258568"/>
            <a:ext cx="1645920" cy="52120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dirty="0" smtClean="0"/>
              <a:t>Grupa docelowa  </a:t>
            </a:r>
            <a:endParaRPr lang="pl-PL" sz="1600" dirty="0"/>
          </a:p>
        </p:txBody>
      </p:sp>
      <p:sp>
        <p:nvSpPr>
          <p:cNvPr id="10" name="Prostokąt 9"/>
          <p:cNvSpPr/>
          <p:nvPr/>
        </p:nvSpPr>
        <p:spPr>
          <a:xfrm>
            <a:off x="374904" y="3209544"/>
            <a:ext cx="1645920" cy="91846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dirty="0" smtClean="0"/>
              <a:t>Media* -&gt;  Strumienie komunikacji    </a:t>
            </a:r>
            <a:endParaRPr lang="pl-PL" sz="1600" dirty="0"/>
          </a:p>
        </p:txBody>
      </p:sp>
      <p:sp>
        <p:nvSpPr>
          <p:cNvPr id="11" name="Prostokąt 10"/>
          <p:cNvSpPr/>
          <p:nvPr/>
        </p:nvSpPr>
        <p:spPr>
          <a:xfrm>
            <a:off x="2276856" y="3209544"/>
            <a:ext cx="2529840" cy="5212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/>
              <a:t>TV</a:t>
            </a:r>
            <a:r>
              <a:rPr lang="pl-PL" sz="1600" dirty="0" smtClean="0"/>
              <a:t> Ogólnopolska / Regionalna / </a:t>
            </a:r>
            <a:endParaRPr lang="pl-PL" sz="1600" dirty="0"/>
          </a:p>
        </p:txBody>
      </p:sp>
      <p:sp>
        <p:nvSpPr>
          <p:cNvPr id="12" name="Prostokąt 11"/>
          <p:cNvSpPr/>
          <p:nvPr/>
        </p:nvSpPr>
        <p:spPr>
          <a:xfrm>
            <a:off x="2276856" y="3837432"/>
            <a:ext cx="2529840" cy="5212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/>
              <a:t>Prasa </a:t>
            </a:r>
            <a:r>
              <a:rPr lang="pl-PL" sz="1600" dirty="0" smtClean="0"/>
              <a:t>Ogólnopolska / </a:t>
            </a:r>
            <a:r>
              <a:rPr lang="pl-PL" sz="1600" dirty="0"/>
              <a:t>R</a:t>
            </a:r>
            <a:r>
              <a:rPr lang="pl-PL" sz="1600" dirty="0" smtClean="0"/>
              <a:t>egionalna</a:t>
            </a:r>
            <a:endParaRPr lang="pl-PL" sz="1600" dirty="0"/>
          </a:p>
        </p:txBody>
      </p:sp>
      <p:sp>
        <p:nvSpPr>
          <p:cNvPr id="14" name="Prostokąt 13"/>
          <p:cNvSpPr/>
          <p:nvPr/>
        </p:nvSpPr>
        <p:spPr>
          <a:xfrm>
            <a:off x="2276856" y="1066800"/>
            <a:ext cx="8614664" cy="5212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dirty="0" smtClean="0"/>
              <a:t>Przypomnienie o zmianie nadawania, Informacja o świadczenie TV, Kto? Jak? Gdzie? może uzyskać świadczenie TV</a:t>
            </a:r>
            <a:endParaRPr lang="pl-PL" sz="1600" dirty="0"/>
          </a:p>
        </p:txBody>
      </p:sp>
      <p:sp>
        <p:nvSpPr>
          <p:cNvPr id="15" name="Prostokąt 14"/>
          <p:cNvSpPr/>
          <p:nvPr/>
        </p:nvSpPr>
        <p:spPr>
          <a:xfrm>
            <a:off x="2276856" y="2258568"/>
            <a:ext cx="6145784" cy="5212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/>
              <a:t>osoby starsze </a:t>
            </a:r>
            <a:r>
              <a:rPr lang="pl-PL" sz="1600" dirty="0" smtClean="0"/>
              <a:t>65+, mieszkańcy </a:t>
            </a:r>
            <a:r>
              <a:rPr lang="pl-PL" sz="1600" dirty="0"/>
              <a:t>wsi i mniejszych </a:t>
            </a:r>
            <a:r>
              <a:rPr lang="pl-PL" sz="1600" dirty="0" smtClean="0"/>
              <a:t>miejscowości częściej </a:t>
            </a:r>
            <a:r>
              <a:rPr lang="pl-PL" sz="1600" dirty="0"/>
              <a:t>osoby z niższym </a:t>
            </a:r>
            <a:r>
              <a:rPr lang="pl-PL" sz="1600" dirty="0" smtClean="0"/>
              <a:t>dochodem </a:t>
            </a:r>
            <a:endParaRPr lang="pl-PL" sz="1600" dirty="0"/>
          </a:p>
        </p:txBody>
      </p:sp>
      <p:sp>
        <p:nvSpPr>
          <p:cNvPr id="16" name="Prostokąt 15"/>
          <p:cNvSpPr/>
          <p:nvPr/>
        </p:nvSpPr>
        <p:spPr>
          <a:xfrm>
            <a:off x="2276856" y="4431284"/>
            <a:ext cx="2529840" cy="5212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/>
              <a:t>Radio</a:t>
            </a:r>
            <a:r>
              <a:rPr lang="pl-PL" sz="1600" dirty="0" smtClean="0"/>
              <a:t> Stacje </a:t>
            </a:r>
            <a:r>
              <a:rPr lang="pl-PL" sz="1600" dirty="0"/>
              <a:t>O</a:t>
            </a:r>
            <a:r>
              <a:rPr lang="pl-PL" sz="1600" dirty="0" smtClean="0"/>
              <a:t>gólnopolskie / Regionalne    </a:t>
            </a:r>
            <a:endParaRPr lang="pl-PL" sz="1600" dirty="0"/>
          </a:p>
        </p:txBody>
      </p:sp>
      <p:sp>
        <p:nvSpPr>
          <p:cNvPr id="17" name="Prostokąt 16"/>
          <p:cNvSpPr/>
          <p:nvPr/>
        </p:nvSpPr>
        <p:spPr>
          <a:xfrm>
            <a:off x="5062728" y="3209544"/>
            <a:ext cx="2529840" cy="5212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err="1" smtClean="0"/>
              <a:t>POS’m</a:t>
            </a:r>
            <a:r>
              <a:rPr lang="pl-PL" sz="1600" b="1" dirty="0" smtClean="0"/>
              <a:t> </a:t>
            </a:r>
            <a:r>
              <a:rPr lang="pl-PL" sz="1600" dirty="0" smtClean="0"/>
              <a:t>w PPSA / Sklepy RTV</a:t>
            </a:r>
            <a:endParaRPr lang="pl-PL" sz="1600" dirty="0"/>
          </a:p>
        </p:txBody>
      </p:sp>
      <p:sp>
        <p:nvSpPr>
          <p:cNvPr id="18" name="Prostokąt 17"/>
          <p:cNvSpPr/>
          <p:nvPr/>
        </p:nvSpPr>
        <p:spPr>
          <a:xfrm>
            <a:off x="5067808" y="4428744"/>
            <a:ext cx="2529840" cy="5212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/>
              <a:t>Materiały </a:t>
            </a:r>
            <a:r>
              <a:rPr lang="pl-PL" sz="1600" dirty="0" err="1" smtClean="0"/>
              <a:t>NGO’s</a:t>
            </a:r>
            <a:r>
              <a:rPr lang="pl-PL" sz="1600" dirty="0" smtClean="0"/>
              <a:t> / Samorządy </a:t>
            </a:r>
            <a:endParaRPr lang="pl-PL" sz="1600" dirty="0"/>
          </a:p>
        </p:txBody>
      </p:sp>
      <p:sp>
        <p:nvSpPr>
          <p:cNvPr id="19" name="Prostokąt 18"/>
          <p:cNvSpPr/>
          <p:nvPr/>
        </p:nvSpPr>
        <p:spPr>
          <a:xfrm>
            <a:off x="7884160" y="3209544"/>
            <a:ext cx="2936240" cy="177698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b="1" dirty="0"/>
              <a:t>online: </a:t>
            </a:r>
            <a:r>
              <a:rPr lang="pl-PL" sz="1600" dirty="0"/>
              <a:t>portale telewizjanaziemna.pl; gov.pl; kanały </a:t>
            </a:r>
            <a:r>
              <a:rPr lang="pl-PL" sz="1600" dirty="0" smtClean="0"/>
              <a:t>YT</a:t>
            </a:r>
          </a:p>
          <a:p>
            <a:r>
              <a:rPr lang="pl-PL" sz="1600" b="1" dirty="0" smtClean="0"/>
              <a:t>sociale</a:t>
            </a:r>
            <a:r>
              <a:rPr lang="pl-PL" sz="1600" b="1" dirty="0"/>
              <a:t>: </a:t>
            </a:r>
            <a:r>
              <a:rPr lang="pl-PL" sz="1600" dirty="0"/>
              <a:t>facebook; </a:t>
            </a:r>
            <a:r>
              <a:rPr lang="pl-PL" sz="1600" dirty="0" smtClean="0"/>
              <a:t>Instagram </a:t>
            </a:r>
            <a:endParaRPr lang="pl-PL" sz="1600" dirty="0"/>
          </a:p>
        </p:txBody>
      </p:sp>
      <p:sp>
        <p:nvSpPr>
          <p:cNvPr id="20" name="Prostokąt 19"/>
          <p:cNvSpPr/>
          <p:nvPr/>
        </p:nvSpPr>
        <p:spPr>
          <a:xfrm>
            <a:off x="374904" y="5319776"/>
            <a:ext cx="1645920" cy="52120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dirty="0" smtClean="0"/>
              <a:t>Timing    </a:t>
            </a:r>
            <a:endParaRPr lang="pl-PL" dirty="0"/>
          </a:p>
        </p:txBody>
      </p:sp>
      <p:sp>
        <p:nvSpPr>
          <p:cNvPr id="21" name="Prostokąt 20"/>
          <p:cNvSpPr/>
          <p:nvPr/>
        </p:nvSpPr>
        <p:spPr>
          <a:xfrm>
            <a:off x="2276856" y="5319776"/>
            <a:ext cx="8543544" cy="5212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dirty="0" smtClean="0"/>
              <a:t>Działania ogólnopolskie od marca, działania regionalne etapowo  zgodnie z harmonogramem przełączeń    </a:t>
            </a:r>
            <a:endParaRPr lang="pl-PL" sz="1600" dirty="0"/>
          </a:p>
        </p:txBody>
      </p:sp>
      <p:sp>
        <p:nvSpPr>
          <p:cNvPr id="22" name="Prostokąt 21"/>
          <p:cNvSpPr/>
          <p:nvPr/>
        </p:nvSpPr>
        <p:spPr>
          <a:xfrm>
            <a:off x="374904" y="1668780"/>
            <a:ext cx="1645920" cy="52120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dirty="0" smtClean="0"/>
              <a:t>Zadania komunikacji </a:t>
            </a:r>
            <a:endParaRPr lang="pl-PL" sz="1600" dirty="0"/>
          </a:p>
        </p:txBody>
      </p:sp>
      <p:sp>
        <p:nvSpPr>
          <p:cNvPr id="23" name="Prostokąt 22"/>
          <p:cNvSpPr/>
          <p:nvPr/>
        </p:nvSpPr>
        <p:spPr>
          <a:xfrm>
            <a:off x="2276856" y="1668780"/>
            <a:ext cx="8614664" cy="5212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dirty="0"/>
              <a:t>Komunikacja </a:t>
            </a:r>
            <a:r>
              <a:rPr lang="pl-PL" sz="1600" dirty="0" smtClean="0"/>
              <a:t>skierowana </a:t>
            </a:r>
            <a:r>
              <a:rPr lang="pl-PL" sz="1600" dirty="0"/>
              <a:t>do gospodarstw zagrożonych utratą dostępu do sygnału w nowym </a:t>
            </a:r>
            <a:r>
              <a:rPr lang="pl-PL" sz="1600" dirty="0" smtClean="0"/>
              <a:t>standardzie oraz do </a:t>
            </a:r>
            <a:r>
              <a:rPr lang="pl-PL" sz="1600" dirty="0"/>
              <a:t>osób młodszych, lepiej </a:t>
            </a:r>
            <a:r>
              <a:rPr lang="pl-PL" sz="1600" dirty="0" smtClean="0"/>
              <a:t>wykształconych, które mogą stać się ambasadorami zmiany  </a:t>
            </a:r>
            <a:endParaRPr lang="pl-PL" sz="1600" dirty="0"/>
          </a:p>
        </p:txBody>
      </p:sp>
      <p:sp>
        <p:nvSpPr>
          <p:cNvPr id="27" name="Strzałka w dół 26"/>
          <p:cNvSpPr/>
          <p:nvPr/>
        </p:nvSpPr>
        <p:spPr>
          <a:xfrm>
            <a:off x="3360420" y="2874264"/>
            <a:ext cx="362712" cy="25603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8" name="Strzałka w dół 27"/>
          <p:cNvSpPr/>
          <p:nvPr/>
        </p:nvSpPr>
        <p:spPr>
          <a:xfrm>
            <a:off x="6077712" y="2859024"/>
            <a:ext cx="362712" cy="25603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9" name="Strzałka w dół 28"/>
          <p:cNvSpPr/>
          <p:nvPr/>
        </p:nvSpPr>
        <p:spPr>
          <a:xfrm>
            <a:off x="9547860" y="2883408"/>
            <a:ext cx="362712" cy="25603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4" name="Prostokąt 23"/>
          <p:cNvSpPr/>
          <p:nvPr/>
        </p:nvSpPr>
        <p:spPr>
          <a:xfrm>
            <a:off x="8566912" y="2256536"/>
            <a:ext cx="2324608" cy="5212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500" dirty="0" smtClean="0"/>
              <a:t>Osoby młode „potencjalni ambasadorzy” </a:t>
            </a:r>
            <a:endParaRPr lang="pl-PL" sz="1500" dirty="0"/>
          </a:p>
        </p:txBody>
      </p:sp>
      <p:sp>
        <p:nvSpPr>
          <p:cNvPr id="2" name="Prostokąt 1"/>
          <p:cNvSpPr/>
          <p:nvPr/>
        </p:nvSpPr>
        <p:spPr>
          <a:xfrm>
            <a:off x="2276856" y="5056632"/>
            <a:ext cx="6096000" cy="28995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2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 Wszystkie </a:t>
            </a:r>
            <a:r>
              <a:rPr lang="pl-PL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media targetowane pod kątem dotarcia do sprecyzowanej grupy docelowej </a:t>
            </a:r>
            <a:endParaRPr lang="pl-PL" sz="1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Strzałka w dół 24"/>
          <p:cNvSpPr/>
          <p:nvPr/>
        </p:nvSpPr>
        <p:spPr>
          <a:xfrm>
            <a:off x="7908544" y="2865628"/>
            <a:ext cx="362712" cy="25603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6" name="Prostokąt 25"/>
          <p:cNvSpPr/>
          <p:nvPr/>
        </p:nvSpPr>
        <p:spPr>
          <a:xfrm>
            <a:off x="5062728" y="3845951"/>
            <a:ext cx="2529840" cy="5212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/>
              <a:t>Infolinia</a:t>
            </a:r>
            <a:r>
              <a:rPr lang="pl-PL" sz="1600" dirty="0" smtClean="0"/>
              <a:t> informacyjna COI / PPSA / </a:t>
            </a:r>
            <a:r>
              <a:rPr lang="pl-PL" sz="1600" dirty="0" err="1" smtClean="0"/>
              <a:t>Tvnaziemna</a:t>
            </a:r>
            <a:r>
              <a:rPr lang="pl-PL" sz="1600" dirty="0" smtClean="0"/>
              <a:t> TVP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243581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NGO’s </a:t>
            </a:r>
            <a:br>
              <a:rPr lang="pl-PL" dirty="0" smtClean="0"/>
            </a:br>
            <a:r>
              <a:rPr lang="pl-PL" dirty="0" smtClean="0"/>
              <a:t>Asystenci </a:t>
            </a:r>
            <a:r>
              <a:rPr lang="pl-PL" dirty="0"/>
              <a:t>wspierający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825625"/>
            <a:ext cx="9777984" cy="4351338"/>
          </a:xfrm>
        </p:spPr>
        <p:txBody>
          <a:bodyPr>
            <a:normAutofit/>
          </a:bodyPr>
          <a:lstStyle/>
          <a:p>
            <a:endParaRPr lang="pl-PL" sz="2000" dirty="0" smtClean="0"/>
          </a:p>
          <a:p>
            <a:r>
              <a:rPr lang="pl-PL" sz="2000" dirty="0" smtClean="0"/>
              <a:t>Pomoc </a:t>
            </a:r>
            <a:r>
              <a:rPr lang="pl-PL" sz="2000" dirty="0"/>
              <a:t>wolontariuszy organizacji pozarządowych w promocji programu dofinansowania (plakaty, ulotki, przekazanie informacji o programie dofinansowania w trakcie spotkań z podopiecznymi</a:t>
            </a:r>
            <a:r>
              <a:rPr lang="pl-PL" sz="2000" dirty="0" smtClean="0"/>
              <a:t>).</a:t>
            </a:r>
          </a:p>
          <a:p>
            <a:r>
              <a:rPr lang="pl-PL" sz="2000" dirty="0"/>
              <a:t>Pomoc wolontariusza przy sprawdzeniu sprzętu odbiorczego czy podopieczny będzie miał możliwość odbioru sygnału w standardzie DVB-T2/HEVC. </a:t>
            </a:r>
          </a:p>
          <a:p>
            <a:r>
              <a:rPr lang="pl-PL" sz="2000" dirty="0"/>
              <a:t>Pomoc wolontariusza poprzez działania informacyjne, </a:t>
            </a:r>
            <a:r>
              <a:rPr lang="pl-PL" sz="2000" dirty="0" smtClean="0"/>
              <a:t>gdzie i w </a:t>
            </a:r>
            <a:r>
              <a:rPr lang="pl-PL" sz="2000" dirty="0"/>
              <a:t>jaki sposób złożyć wniosek </a:t>
            </a:r>
            <a:r>
              <a:rPr lang="pl-PL" sz="2000" dirty="0" smtClean="0"/>
              <a:t>o dofinansowanie. </a:t>
            </a:r>
            <a:endParaRPr lang="pl-PL" sz="2000" dirty="0"/>
          </a:p>
          <a:p>
            <a:r>
              <a:rPr lang="pl-PL" sz="2000" dirty="0" smtClean="0"/>
              <a:t>Pomoc </a:t>
            </a:r>
            <a:r>
              <a:rPr lang="pl-PL" sz="2000" dirty="0"/>
              <a:t>wolontariusza przy ewentualnym montażu </a:t>
            </a:r>
            <a:r>
              <a:rPr lang="pl-PL" sz="2000"/>
              <a:t>sprzętu </a:t>
            </a:r>
            <a:r>
              <a:rPr lang="pl-PL" sz="2000" smtClean="0"/>
              <a:t>odbiorczego. 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61692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	Jak widzą tą pomoc NGO’sy?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1522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2213811"/>
            <a:ext cx="10515600" cy="1860884"/>
          </a:xfrm>
        </p:spPr>
        <p:txBody>
          <a:bodyPr/>
          <a:lstStyle/>
          <a:p>
            <a:pPr marL="0" indent="0"/>
            <a:r>
              <a:rPr lang="pl-PL" kern="0" dirty="0" smtClean="0">
                <a:solidFill>
                  <a:prstClr val="black"/>
                </a:solidFill>
                <a:latin typeface="Calibri Light" panose="020F0302020204030204"/>
                <a:sym typeface="Times New Roman"/>
              </a:rPr>
              <a:t>				</a:t>
            </a:r>
            <a:r>
              <a:rPr lang="pl-PL" b="1" kern="0" dirty="0" smtClean="0">
                <a:latin typeface="Calibri Light" panose="020F0302020204030204"/>
                <a:sym typeface="Times New Roman"/>
              </a:rPr>
              <a:t>Dziękuję </a:t>
            </a:r>
            <a:r>
              <a:rPr lang="pl-PL" b="1" kern="0" dirty="0">
                <a:latin typeface="Calibri Light" panose="020F0302020204030204"/>
                <a:sym typeface="Times New Roman"/>
              </a:rPr>
              <a:t>za uwagę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45601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			Zmiana </a:t>
            </a:r>
            <a:r>
              <a:rPr lang="pl-PL" dirty="0"/>
              <a:t>standardu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578737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indent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pl-PL" sz="2200" dirty="0">
                <a:ea typeface="MS Mincho"/>
                <a:cs typeface="Arial" panose="020B0604020202020204" pitchFamily="34" charset="0"/>
              </a:rPr>
              <a:t>W Polsce, podobnie jak w innych krajach UE nastąpi zmiana sposobu nadawania naziemnej telewizji cyfrowej, poprzez zamianę dotychczasowego systemu DVB-T/MPEG-4 na bardziej efektywny DVB-T2/HEVC.</a:t>
            </a:r>
          </a:p>
          <a:p>
            <a:pPr indent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pl-PL" sz="2200" dirty="0" smtClean="0">
                <a:ea typeface="MS Mincho"/>
                <a:cs typeface="Arial" panose="020B0604020202020204" pitchFamily="34" charset="0"/>
              </a:rPr>
              <a:t>Zmiana </a:t>
            </a:r>
            <a:r>
              <a:rPr lang="pl-PL" sz="2200" dirty="0">
                <a:ea typeface="MS Mincho"/>
                <a:cs typeface="Arial" panose="020B0604020202020204" pitchFamily="34" charset="0"/>
              </a:rPr>
              <a:t>jest konsekwencją przyjęcia przez Parlament Europejski i Radę decyzji o zmianie przeznaczenia pasma 700 MHz, na mocy której Państwa Członkowskie UE zostały zobowiązane do udostępnienia tego pasma na potrzeby usług szerokopasmowych.</a:t>
            </a:r>
          </a:p>
          <a:p>
            <a:pPr indent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pl-PL" sz="2200" dirty="0">
                <a:ea typeface="MS Mincho"/>
                <a:cs typeface="Arial" panose="020B0604020202020204" pitchFamily="34" charset="0"/>
              </a:rPr>
              <a:t>W celu zmieszczenia obecnie nadawanych programów w węższym zakresie częstotliwości oraz umożliwienia podniesienia standardu usług na wyższy poziom konieczna jest zmiana standardu na DVB-T2/HEVC.</a:t>
            </a:r>
            <a:endParaRPr lang="pl-PL" sz="2200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9017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		Etapy </a:t>
            </a:r>
            <a:r>
              <a:rPr lang="pl-PL" dirty="0"/>
              <a:t>Zmiany Standardu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7132320" y="1853985"/>
            <a:ext cx="4953000" cy="4332121"/>
          </a:xfrm>
        </p:spPr>
        <p:txBody>
          <a:bodyPr/>
          <a:lstStyle/>
          <a:p>
            <a:pPr lvl="0"/>
            <a:endParaRPr lang="pl-PL" dirty="0" smtClean="0"/>
          </a:p>
          <a:p>
            <a:pPr marL="0" lvl="0" indent="0">
              <a:buNone/>
            </a:pPr>
            <a:endParaRPr lang="pl-PL" dirty="0" smtClean="0"/>
          </a:p>
          <a:p>
            <a:pPr lvl="0"/>
            <a:r>
              <a:rPr lang="pl-PL" sz="2000" dirty="0" smtClean="0"/>
              <a:t>etap </a:t>
            </a:r>
            <a:r>
              <a:rPr lang="pl-PL" sz="2000" dirty="0"/>
              <a:t>1:</a:t>
            </a:r>
            <a:r>
              <a:rPr lang="pl-PL" sz="2000" dirty="0">
                <a:solidFill>
                  <a:srgbClr val="92D050"/>
                </a:solidFill>
              </a:rPr>
              <a:t>od 28 marca </a:t>
            </a:r>
            <a:r>
              <a:rPr lang="pl-PL" sz="2000" dirty="0"/>
              <a:t>2022 r.</a:t>
            </a:r>
          </a:p>
          <a:p>
            <a:pPr lvl="0"/>
            <a:r>
              <a:rPr lang="pl-PL" sz="2000" dirty="0"/>
              <a:t>etap 2: </a:t>
            </a:r>
            <a:r>
              <a:rPr lang="pl-PL" sz="2000" dirty="0">
                <a:solidFill>
                  <a:srgbClr val="F99FDF"/>
                </a:solidFill>
              </a:rPr>
              <a:t>od 25 kwietnia</a:t>
            </a:r>
            <a:r>
              <a:rPr lang="pl-PL" sz="2000" dirty="0"/>
              <a:t> 2022 r.</a:t>
            </a:r>
          </a:p>
          <a:p>
            <a:pPr lvl="0"/>
            <a:r>
              <a:rPr lang="pl-PL" sz="2000" dirty="0"/>
              <a:t>etap 3: </a:t>
            </a:r>
            <a:r>
              <a:rPr lang="pl-PL" sz="2000" dirty="0">
                <a:solidFill>
                  <a:srgbClr val="0070C0"/>
                </a:solidFill>
              </a:rPr>
              <a:t>od 23 maja </a:t>
            </a:r>
            <a:r>
              <a:rPr lang="pl-PL" sz="2000" dirty="0"/>
              <a:t>2022 r.</a:t>
            </a:r>
          </a:p>
          <a:p>
            <a:pPr lvl="0"/>
            <a:r>
              <a:rPr lang="pl-PL" sz="2000" dirty="0"/>
              <a:t>etap 4: </a:t>
            </a:r>
            <a:r>
              <a:rPr lang="pl-PL" sz="2000" dirty="0">
                <a:solidFill>
                  <a:schemeClr val="accent5">
                    <a:lumMod val="75000"/>
                  </a:schemeClr>
                </a:solidFill>
              </a:rPr>
              <a:t>od 27 czerwca </a:t>
            </a:r>
            <a:r>
              <a:rPr lang="pl-PL" sz="2000" dirty="0"/>
              <a:t>2022 r</a:t>
            </a:r>
          </a:p>
        </p:txBody>
      </p:sp>
      <p:pic>
        <p:nvPicPr>
          <p:cNvPr id="5" name="Symbol zastępczy zawartości 7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90688"/>
            <a:ext cx="6053328" cy="37568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722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chemeClr val="tx1"/>
                </a:solidFill>
                <a:sym typeface="Times New Roman"/>
              </a:rPr>
              <a:t>			</a:t>
            </a:r>
            <a:r>
              <a:rPr lang="pl-PL" dirty="0" smtClean="0">
                <a:sym typeface="Times New Roman"/>
              </a:rPr>
              <a:t>Konsekwencje </a:t>
            </a:r>
            <a:r>
              <a:rPr lang="pl-PL" dirty="0">
                <a:sym typeface="Times New Roman"/>
              </a:rPr>
              <a:t>zmiany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560449"/>
            <a:ext cx="10515600" cy="4351338"/>
          </a:xfrm>
        </p:spPr>
        <p:txBody>
          <a:bodyPr>
            <a:normAutofit/>
          </a:bodyPr>
          <a:lstStyle/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W związku ze zmianą standardu, odbiór programów telewizyjnych nadawanych naziemnie w systemie DVB-T2 przez odbiorniki telewizyjne przystosowane jedynie do systemu DVB-T nie będzie możliwy.</a:t>
            </a:r>
          </a:p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Aby odbierać naziemną telewizję cyfrową w nowym standardzie odbiornik (telewizor lub dekoder) powinien spełniać wymagania techniczne rozporządzenia Ministra Cyfryzacji w sprawie wymagań technicznych i eksploatacyjnych dla odbiorników cyfrowych.</a:t>
            </a:r>
          </a:p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W przypadku odbioru telewizji za pomocą płatnej platformy: kablowej, satelitarnej lub IPTV nie ma konieczności podejmowania żadnych działań, ponieważ programy telewizyjne odbierane będą nadal w taki sam sposób – za pomocą tego samego odbiornika (tunera) – dostarczonego przez operatora.</a:t>
            </a:r>
          </a:p>
        </p:txBody>
      </p:sp>
    </p:spTree>
    <p:extLst>
      <p:ext uri="{BB962C8B-B14F-4D97-AF65-F5344CB8AC3E}">
        <p14:creationId xmlns:p14="http://schemas.microsoft.com/office/powerpoint/2010/main" val="307768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ym typeface="Times New Roman"/>
              </a:rPr>
              <a:t>	Wymagania </a:t>
            </a:r>
            <a:r>
              <a:rPr lang="pl-PL" dirty="0">
                <a:sym typeface="Times New Roman"/>
              </a:rPr>
              <a:t>techniczne odbiornika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odbiornik musi być przystosowany do odbioru telewizji naziemnej w standardzie DVB-T2,</a:t>
            </a:r>
          </a:p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wymagany jest odbiór kodowania obrazu w standardzie HEVC (H.265/MPEG-H),</a:t>
            </a:r>
          </a:p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odbiornik powinien odbierać kodowanie fonii w standardzie MPEG-2 Audio Warstwa 2 </a:t>
            </a:r>
          </a:p>
          <a:p>
            <a:pPr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pl-PL" sz="2000" dirty="0" smtClean="0">
                <a:ea typeface="MS Mincho"/>
                <a:cs typeface="Arial" panose="020B0604020202020204" pitchFamily="34" charset="0"/>
              </a:rPr>
              <a:t>       i </a:t>
            </a:r>
            <a:r>
              <a:rPr lang="pl-PL" sz="2000" dirty="0">
                <a:ea typeface="MS Mincho"/>
                <a:cs typeface="Arial" panose="020B0604020202020204" pitchFamily="34" charset="0"/>
              </a:rPr>
              <a:t>Dolby E-AC-3,</a:t>
            </a:r>
          </a:p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jeśli odbiornik umożliwia podłączenie do Internetu, to powinien on obsługiwać standard </a:t>
            </a:r>
            <a:r>
              <a:rPr lang="pl-PL" sz="2000" dirty="0" smtClean="0">
                <a:ea typeface="MS Mincho"/>
                <a:cs typeface="Arial" panose="020B0604020202020204" pitchFamily="34" charset="0"/>
              </a:rPr>
              <a:t>  </a:t>
            </a:r>
            <a:br>
              <a:rPr lang="pl-PL" sz="2000" dirty="0" smtClean="0">
                <a:ea typeface="MS Mincho"/>
                <a:cs typeface="Arial" panose="020B0604020202020204" pitchFamily="34" charset="0"/>
              </a:rPr>
            </a:br>
            <a:r>
              <a:rPr lang="pl-PL" sz="2000" dirty="0" smtClean="0">
                <a:ea typeface="MS Mincho"/>
                <a:cs typeface="Arial" panose="020B0604020202020204" pitchFamily="34" charset="0"/>
              </a:rPr>
              <a:t>      </a:t>
            </a:r>
            <a:r>
              <a:rPr lang="pl-PL" sz="2000" dirty="0" err="1" smtClean="0">
                <a:ea typeface="MS Mincho"/>
                <a:cs typeface="Arial" panose="020B0604020202020204" pitchFamily="34" charset="0"/>
              </a:rPr>
              <a:t>HbbTV</a:t>
            </a:r>
            <a:r>
              <a:rPr lang="pl-PL" sz="2000" dirty="0" smtClean="0">
                <a:ea typeface="MS Mincho"/>
                <a:cs typeface="Arial" panose="020B0604020202020204" pitchFamily="34" charset="0"/>
              </a:rPr>
              <a:t> </a:t>
            </a:r>
            <a:r>
              <a:rPr lang="pl-PL" sz="2000" dirty="0">
                <a:ea typeface="MS Mincho"/>
                <a:cs typeface="Arial" panose="020B0604020202020204" pitchFamily="34" charset="0"/>
              </a:rPr>
              <a:t>w wersji przynajmniej 2.0.1.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 smtClean="0">
                <a:ea typeface="MS Mincho"/>
                <a:cs typeface="Arial" panose="020B0604020202020204" pitchFamily="34" charset="0"/>
              </a:rPr>
              <a:t>     Ponadto</a:t>
            </a:r>
            <a:r>
              <a:rPr lang="pl-PL" sz="2000" dirty="0">
                <a:ea typeface="MS Mincho"/>
                <a:cs typeface="Arial" panose="020B0604020202020204" pitchFamily="34" charset="0"/>
              </a:rPr>
              <a:t>, jeżeli odbiornik ma umożliwiać odbiór programów o ultra wysokiej rozdzielczości </a:t>
            </a:r>
            <a:r>
              <a:rPr lang="pl-PL" sz="2000" dirty="0" smtClean="0">
                <a:ea typeface="MS Mincho"/>
                <a:cs typeface="Arial" panose="020B0604020202020204" pitchFamily="34" charset="0"/>
              </a:rPr>
              <a:t/>
            </a:r>
            <a:br>
              <a:rPr lang="pl-PL" sz="2000" dirty="0" smtClean="0">
                <a:ea typeface="MS Mincho"/>
                <a:cs typeface="Arial" panose="020B0604020202020204" pitchFamily="34" charset="0"/>
              </a:rPr>
            </a:br>
            <a:r>
              <a:rPr lang="pl-PL" sz="2000" dirty="0" smtClean="0">
                <a:ea typeface="MS Mincho"/>
                <a:cs typeface="Arial" panose="020B0604020202020204" pitchFamily="34" charset="0"/>
              </a:rPr>
              <a:t>     (</a:t>
            </a:r>
            <a:r>
              <a:rPr lang="pl-PL" sz="2000" dirty="0">
                <a:ea typeface="MS Mincho"/>
                <a:cs typeface="Arial" panose="020B0604020202020204" pitchFamily="34" charset="0"/>
              </a:rPr>
              <a:t>UHDTV/4k), to powinien oprócz powyższych, spełniać także dodatkowe wymagania:</a:t>
            </a:r>
          </a:p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odbiór obrazu HEVC HDR w wersjach HLG10 oraz PQ10,</a:t>
            </a:r>
          </a:p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Odbiór dźwięku w wersji Dolby AC-4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407136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ym typeface="Times New Roman"/>
              </a:rPr>
              <a:t>	Przygotowanie </a:t>
            </a:r>
            <a:r>
              <a:rPr lang="pl-PL" dirty="0">
                <a:sym typeface="Times New Roman"/>
              </a:rPr>
              <a:t>gospodarstw domowych </a:t>
            </a:r>
            <a:r>
              <a:rPr lang="pl-PL" dirty="0" smtClean="0">
                <a:sym typeface="Times New Roman"/>
              </a:rPr>
              <a:t>					do </a:t>
            </a:r>
            <a:r>
              <a:rPr lang="pl-PL" dirty="0">
                <a:sym typeface="Times New Roman"/>
              </a:rPr>
              <a:t>zmiany</a:t>
            </a:r>
            <a:endParaRPr lang="pl-PL" dirty="0"/>
          </a:p>
        </p:txBody>
      </p:sp>
      <p:sp>
        <p:nvSpPr>
          <p:cNvPr id="5" name="Symbol zastępczy zawartości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Obecnie 56 proc. gospodarstw domowych korzystających z naziemnej telewizji cyfrowej posiada już odpowiedni sprzęt do odbioru sygnału w standardzie DVBT2/HEVC – wynika z pomiarów przeprowadzonych przez Krajowy Instytut Mediów (KIM) na przełomie listopada i grudnia 2021 roku.</a:t>
            </a:r>
          </a:p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Jedynie połowa gospodarstw domowych korzystających wyłącznie z naziemnej telewizji cyfrowej jest świadoma zmiany.</a:t>
            </a:r>
          </a:p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 smtClean="0">
                <a:ea typeface="MS Mincho"/>
                <a:cs typeface="Arial" panose="020B0604020202020204" pitchFamily="34" charset="0"/>
              </a:rPr>
              <a:t>Intensyfikujemy działania informacyjne </a:t>
            </a:r>
            <a:r>
              <a:rPr lang="pl-PL" sz="2000" dirty="0">
                <a:ea typeface="MS Mincho"/>
                <a:cs typeface="Arial" panose="020B0604020202020204" pitchFamily="34" charset="0"/>
              </a:rPr>
              <a:t>oraz </a:t>
            </a:r>
            <a:r>
              <a:rPr lang="pl-PL" sz="2000" dirty="0" smtClean="0">
                <a:ea typeface="MS Mincho"/>
                <a:cs typeface="Arial" panose="020B0604020202020204" pitchFamily="34" charset="0"/>
              </a:rPr>
              <a:t>planujemy uruchomienie </a:t>
            </a:r>
            <a:r>
              <a:rPr lang="pl-PL" sz="2000" dirty="0">
                <a:ea typeface="MS Mincho"/>
                <a:cs typeface="Arial" panose="020B0604020202020204" pitchFamily="34" charset="0"/>
              </a:rPr>
              <a:t>programu dofinansowania do </a:t>
            </a:r>
            <a:r>
              <a:rPr lang="pl-PL" sz="2000" dirty="0" smtClean="0">
                <a:ea typeface="MS Mincho"/>
                <a:cs typeface="Arial" panose="020B0604020202020204" pitchFamily="34" charset="0"/>
              </a:rPr>
              <a:t>zakupu odbiornika </a:t>
            </a:r>
            <a:r>
              <a:rPr lang="pl-PL" sz="2000" dirty="0">
                <a:ea typeface="MS Mincho"/>
                <a:cs typeface="Arial" panose="020B0604020202020204" pitchFamily="34" charset="0"/>
              </a:rPr>
              <a:t>cyfrowego.</a:t>
            </a:r>
          </a:p>
        </p:txBody>
      </p:sp>
    </p:spTree>
    <p:extLst>
      <p:ext uri="{BB962C8B-B14F-4D97-AF65-F5344CB8AC3E}">
        <p14:creationId xmlns:p14="http://schemas.microsoft.com/office/powerpoint/2010/main" val="183670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74295" y="718051"/>
            <a:ext cx="10515600" cy="1325563"/>
          </a:xfrm>
        </p:spPr>
        <p:txBody>
          <a:bodyPr>
            <a:noAutofit/>
          </a:bodyPr>
          <a:lstStyle/>
          <a:p>
            <a:r>
              <a:rPr lang="pl-PL" sz="3600" dirty="0" smtClean="0">
                <a:sym typeface="Times New Roman"/>
              </a:rPr>
              <a:t>	Ustawa </a:t>
            </a:r>
            <a:r>
              <a:rPr lang="pl-PL" sz="3600" dirty="0">
                <a:sym typeface="Times New Roman"/>
              </a:rPr>
              <a:t>o wsparciu gospodarstw domowych </a:t>
            </a:r>
            <a:r>
              <a:rPr lang="pl-PL" sz="3600" dirty="0" smtClean="0">
                <a:sym typeface="Times New Roman"/>
              </a:rPr>
              <a:t/>
            </a:r>
            <a:br>
              <a:rPr lang="pl-PL" sz="3600" dirty="0" smtClean="0">
                <a:sym typeface="Times New Roman"/>
              </a:rPr>
            </a:br>
            <a:r>
              <a:rPr lang="pl-PL" sz="3600" dirty="0" smtClean="0">
                <a:sym typeface="Times New Roman"/>
              </a:rPr>
              <a:t>	w </a:t>
            </a:r>
            <a:r>
              <a:rPr lang="pl-PL" sz="3600" dirty="0">
                <a:sym typeface="Times New Roman"/>
              </a:rPr>
              <a:t>ponoszeniu kosztów związanych ze zmianą  </a:t>
            </a:r>
            <a:r>
              <a:rPr lang="pl-PL" sz="3600" dirty="0" smtClean="0">
                <a:sym typeface="Times New Roman"/>
              </a:rPr>
              <a:t>    </a:t>
            </a:r>
            <a:br>
              <a:rPr lang="pl-PL" sz="3600" dirty="0" smtClean="0">
                <a:sym typeface="Times New Roman"/>
              </a:rPr>
            </a:br>
            <a:r>
              <a:rPr lang="pl-PL" sz="3600" dirty="0" smtClean="0">
                <a:sym typeface="Times New Roman"/>
              </a:rPr>
              <a:t>    standardu </a:t>
            </a:r>
            <a:r>
              <a:rPr lang="pl-PL" sz="3600" dirty="0">
                <a:sym typeface="Times New Roman"/>
              </a:rPr>
              <a:t>nadawania naziemnej telewizji cyfrowej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74294" y="2406315"/>
            <a:ext cx="10479505" cy="3770647"/>
          </a:xfrm>
        </p:spPr>
        <p:txBody>
          <a:bodyPr>
            <a:noAutofit/>
          </a:bodyPr>
          <a:lstStyle/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Program dofinansowania przeznaczony dla osób, których sytuacja materialna nie pozwala </a:t>
            </a:r>
            <a:r>
              <a:rPr lang="pl-PL" sz="2000" dirty="0" smtClean="0">
                <a:ea typeface="MS Mincho"/>
                <a:cs typeface="Arial" panose="020B0604020202020204" pitchFamily="34" charset="0"/>
              </a:rPr>
              <a:t/>
            </a:r>
            <a:br>
              <a:rPr lang="pl-PL" sz="2000" dirty="0" smtClean="0">
                <a:ea typeface="MS Mincho"/>
                <a:cs typeface="Arial" panose="020B0604020202020204" pitchFamily="34" charset="0"/>
              </a:rPr>
            </a:br>
            <a:r>
              <a:rPr lang="pl-PL" sz="2000" dirty="0" smtClean="0">
                <a:ea typeface="MS Mincho"/>
                <a:cs typeface="Arial" panose="020B0604020202020204" pitchFamily="34" charset="0"/>
              </a:rPr>
              <a:t>     na </a:t>
            </a:r>
            <a:r>
              <a:rPr lang="pl-PL" sz="2000" dirty="0">
                <a:ea typeface="MS Mincho"/>
                <a:cs typeface="Arial" panose="020B0604020202020204" pitchFamily="34" charset="0"/>
              </a:rPr>
              <a:t>samodzielne poniesienie kosztów dostosowania sprzętu</a:t>
            </a:r>
          </a:p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Wsparcie w postaci jednego świadczenia na gospodarstwo domowe</a:t>
            </a:r>
          </a:p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Uzyskanie świadczenia poprzez wniosek on-line lub w placówce Poczty Polskiej</a:t>
            </a:r>
          </a:p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 smtClean="0">
                <a:ea typeface="MS Mincho"/>
                <a:cs typeface="Arial" panose="020B0604020202020204" pitchFamily="34" charset="0"/>
              </a:rPr>
              <a:t>Świadczenie </a:t>
            </a:r>
            <a:r>
              <a:rPr lang="pl-PL" sz="2000" dirty="0">
                <a:ea typeface="MS Mincho"/>
                <a:cs typeface="Arial" panose="020B0604020202020204" pitchFamily="34" charset="0"/>
              </a:rPr>
              <a:t>w formie bezgotówkowej, </a:t>
            </a:r>
            <a:r>
              <a:rPr lang="pl-PL" sz="2000" dirty="0" smtClean="0">
                <a:ea typeface="MS Mincho"/>
                <a:cs typeface="Arial" panose="020B0604020202020204" pitchFamily="34" charset="0"/>
              </a:rPr>
              <a:t>uprawniające do </a:t>
            </a:r>
            <a:r>
              <a:rPr lang="pl-PL" sz="2000" dirty="0">
                <a:ea typeface="MS Mincho"/>
                <a:cs typeface="Arial" panose="020B0604020202020204" pitchFamily="34" charset="0"/>
              </a:rPr>
              <a:t>zakupu </a:t>
            </a:r>
            <a:r>
              <a:rPr lang="pl-PL" sz="2000" dirty="0" smtClean="0">
                <a:ea typeface="MS Mincho"/>
                <a:cs typeface="Arial" panose="020B0604020202020204" pitchFamily="34" charset="0"/>
              </a:rPr>
              <a:t>dedykowanego sprzętu </a:t>
            </a:r>
          </a:p>
          <a:p>
            <a:pPr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pl-PL" sz="2000" dirty="0" smtClean="0">
                <a:ea typeface="MS Mincho"/>
                <a:cs typeface="Arial" panose="020B0604020202020204" pitchFamily="34" charset="0"/>
              </a:rPr>
              <a:t>     do </a:t>
            </a:r>
            <a:r>
              <a:rPr lang="pl-PL" sz="2000" dirty="0">
                <a:ea typeface="MS Mincho"/>
                <a:cs typeface="Arial" panose="020B0604020202020204" pitchFamily="34" charset="0"/>
              </a:rPr>
              <a:t>odbioru </a:t>
            </a:r>
            <a:r>
              <a:rPr lang="pl-PL" sz="2000" dirty="0" smtClean="0">
                <a:ea typeface="MS Mincho"/>
                <a:cs typeface="Arial" panose="020B0604020202020204" pitchFamily="34" charset="0"/>
              </a:rPr>
              <a:t>nowego sygnału, </a:t>
            </a:r>
            <a:r>
              <a:rPr lang="pl-PL" sz="2000" dirty="0">
                <a:ea typeface="MS Mincho"/>
                <a:cs typeface="Arial" panose="020B0604020202020204" pitchFamily="34" charset="0"/>
              </a:rPr>
              <a:t>zgodnego wymaganiami </a:t>
            </a:r>
            <a:r>
              <a:rPr lang="pl-PL" sz="2000" dirty="0" smtClean="0">
                <a:ea typeface="MS Mincho"/>
                <a:cs typeface="Arial" panose="020B0604020202020204" pitchFamily="34" charset="0"/>
              </a:rPr>
              <a:t>rozporządzenia</a:t>
            </a:r>
            <a:endParaRPr lang="pl-PL" sz="2000" dirty="0">
              <a:ea typeface="MS Mincho"/>
              <a:cs typeface="Arial" panose="020B0604020202020204" pitchFamily="34" charset="0"/>
            </a:endParaRPr>
          </a:p>
          <a:p>
            <a:pPr indent="323850" algn="just">
              <a:lnSpc>
                <a:spcPct val="130000"/>
              </a:lnSpc>
              <a:spcBef>
                <a:spcPts val="600"/>
              </a:spcBef>
            </a:pPr>
            <a:r>
              <a:rPr lang="pl-PL" sz="2000" dirty="0">
                <a:ea typeface="MS Mincho"/>
                <a:cs typeface="Arial" panose="020B0604020202020204" pitchFamily="34" charset="0"/>
              </a:rPr>
              <a:t>Czas trwania programu – 31.12.2022 r. </a:t>
            </a:r>
          </a:p>
        </p:txBody>
      </p:sp>
    </p:spTree>
    <p:extLst>
      <p:ext uri="{BB962C8B-B14F-4D97-AF65-F5344CB8AC3E}">
        <p14:creationId xmlns:p14="http://schemas.microsoft.com/office/powerpoint/2010/main" val="262365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>
          <a:xfrm>
            <a:off x="1542288" y="1616139"/>
            <a:ext cx="9144000" cy="2387600"/>
          </a:xfrm>
        </p:spPr>
        <p:txBody>
          <a:bodyPr/>
          <a:lstStyle/>
          <a:p>
            <a:r>
              <a:rPr lang="pl-PL" b="1" dirty="0" smtClean="0"/>
              <a:t>Kampania informacyjna- edukacyjna Program </a:t>
            </a:r>
            <a:r>
              <a:rPr lang="pl-PL" b="1" dirty="0"/>
              <a:t>dofinansowania </a:t>
            </a:r>
            <a:r>
              <a:rPr lang="pl-PL" b="1" dirty="0" smtClean="0"/>
              <a:t>do odbioru TV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3065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Cel kampanii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459865"/>
            <a:ext cx="5642499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pl-PL" sz="2000" dirty="0"/>
          </a:p>
          <a:p>
            <a:pPr algn="just"/>
            <a:r>
              <a:rPr lang="pl-PL" sz="2000" b="1" dirty="0"/>
              <a:t>Przypomnienie o zmianie sposobu nadawania naziemnej telewizji cyfrowej </a:t>
            </a:r>
            <a:r>
              <a:rPr lang="pl-PL" sz="2000" dirty="0"/>
              <a:t>— z obecnego systemu DVB-T/MPEG-4 na bardziej efektywny DVB-T2/HEVC.</a:t>
            </a:r>
          </a:p>
          <a:p>
            <a:pPr algn="just"/>
            <a:r>
              <a:rPr lang="pl-PL" sz="2000" b="1" dirty="0"/>
              <a:t>Informacja o możliwość skorzystania z dodatkowego świadczenia </a:t>
            </a:r>
            <a:r>
              <a:rPr lang="pl-PL" sz="2000" dirty="0"/>
              <a:t>jakim jest dofinansowanie </a:t>
            </a:r>
            <a:r>
              <a:rPr lang="pl-PL" sz="2000" dirty="0" smtClean="0"/>
              <a:t>przyznane </a:t>
            </a:r>
            <a:r>
              <a:rPr lang="pl-PL" sz="2000" dirty="0"/>
              <a:t>w postaci </a:t>
            </a:r>
            <a:r>
              <a:rPr lang="pl-PL" sz="2000" dirty="0" smtClean="0"/>
              <a:t>kodu na określoną kwotę</a:t>
            </a:r>
            <a:r>
              <a:rPr lang="pl-PL" sz="2000" dirty="0"/>
              <a:t> </a:t>
            </a:r>
            <a:r>
              <a:rPr lang="pl-PL" sz="2000" dirty="0" smtClean="0"/>
              <a:t>na </a:t>
            </a:r>
            <a:r>
              <a:rPr lang="pl-PL" sz="2000" dirty="0"/>
              <a:t>zakup dekodera lub telewizora. </a:t>
            </a:r>
          </a:p>
          <a:p>
            <a:pPr algn="just"/>
            <a:r>
              <a:rPr lang="pl-PL" sz="2000" b="1" dirty="0"/>
              <a:t>Kto i w jaki sposób </a:t>
            </a:r>
            <a:r>
              <a:rPr lang="pl-PL" sz="2000" dirty="0"/>
              <a:t>może skorzystać z dofinasowania. </a:t>
            </a:r>
            <a:endParaRPr lang="pl-PL" sz="2000" dirty="0" smtClean="0"/>
          </a:p>
          <a:p>
            <a:pPr algn="just"/>
            <a:r>
              <a:rPr lang="pl-PL" sz="2000" b="1" dirty="0" smtClean="0"/>
              <a:t>Gdzie </a:t>
            </a:r>
            <a:r>
              <a:rPr lang="pl-PL" sz="2000" dirty="0" smtClean="0"/>
              <a:t>można zrealizować bon. </a:t>
            </a:r>
            <a:endParaRPr lang="pl-PL" sz="2000" dirty="0"/>
          </a:p>
          <a:p>
            <a:pPr marL="0" indent="0">
              <a:buNone/>
            </a:pPr>
            <a:endParaRPr lang="pl-PL" sz="2000" dirty="0"/>
          </a:p>
          <a:p>
            <a:pPr marL="0" indent="0">
              <a:buNone/>
            </a:pPr>
            <a:endParaRPr lang="pl-PL" sz="20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0" r="8179"/>
          <a:stretch/>
        </p:blipFill>
        <p:spPr>
          <a:xfrm>
            <a:off x="7056691" y="1828800"/>
            <a:ext cx="4457647" cy="299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5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625</Words>
  <Application>Microsoft Office PowerPoint</Application>
  <PresentationFormat>Panoramiczny</PresentationFormat>
  <Paragraphs>90</Paragraphs>
  <Slides>15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MS Mincho</vt:lpstr>
      <vt:lpstr>Open Sans</vt:lpstr>
      <vt:lpstr>Times New Roman</vt:lpstr>
      <vt:lpstr>Motyw pakietu Office</vt:lpstr>
      <vt:lpstr>Program dofinansowania do zakupu odbiornika cyfrowego</vt:lpstr>
      <vt:lpstr>   Zmiana standardu</vt:lpstr>
      <vt:lpstr>  Etapy Zmiany Standardu</vt:lpstr>
      <vt:lpstr>   Konsekwencje zmiany</vt:lpstr>
      <vt:lpstr> Wymagania techniczne odbiornika</vt:lpstr>
      <vt:lpstr> Przygotowanie gospodarstw domowych      do zmiany</vt:lpstr>
      <vt:lpstr> Ustawa o wsparciu gospodarstw domowych   w ponoszeniu kosztów związanych ze zmianą           standardu nadawania naziemnej telewizji cyfrowej</vt:lpstr>
      <vt:lpstr>Kampania informacyjna- edukacyjna Program dofinansowania do odbioru TV </vt:lpstr>
      <vt:lpstr>Cel kampanii </vt:lpstr>
      <vt:lpstr>Założenia dla komunikacji </vt:lpstr>
      <vt:lpstr>Grupa docelowa  </vt:lpstr>
      <vt:lpstr>Prezentacja programu PowerPoint</vt:lpstr>
      <vt:lpstr>NGO’s  Asystenci wspierający</vt:lpstr>
      <vt:lpstr> Jak widzą tą pomoc NGO’sy?</vt:lpstr>
      <vt:lpstr>    Dziękuję za uwagę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Oliwia Siwińska</dc:creator>
  <cp:lastModifiedBy>Szoll-Wieczorek Magdalena</cp:lastModifiedBy>
  <cp:revision>29</cp:revision>
  <dcterms:created xsi:type="dcterms:W3CDTF">2019-03-14T09:30:07Z</dcterms:created>
  <dcterms:modified xsi:type="dcterms:W3CDTF">2022-03-11T16:22:18Z</dcterms:modified>
</cp:coreProperties>
</file>