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9" r:id="rId4"/>
    <p:sldId id="260" r:id="rId5"/>
    <p:sldId id="261" r:id="rId6"/>
    <p:sldId id="326" r:id="rId7"/>
    <p:sldId id="263" r:id="rId8"/>
    <p:sldId id="264" r:id="rId9"/>
    <p:sldId id="265" r:id="rId10"/>
    <p:sldId id="288" r:id="rId11"/>
    <p:sldId id="289" r:id="rId12"/>
    <p:sldId id="291" r:id="rId13"/>
    <p:sldId id="290" r:id="rId14"/>
    <p:sldId id="292" r:id="rId15"/>
    <p:sldId id="294" r:id="rId16"/>
    <p:sldId id="276" r:id="rId17"/>
    <p:sldId id="307" r:id="rId18"/>
    <p:sldId id="308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23" r:id="rId31"/>
    <p:sldId id="325" r:id="rId3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AFEC97B6-91DE-4BCF-9FE7-FA1D5A93AB96}">
          <p14:sldIdLst>
            <p14:sldId id="256"/>
            <p14:sldId id="257"/>
            <p14:sldId id="259"/>
            <p14:sldId id="260"/>
            <p14:sldId id="261"/>
            <p14:sldId id="326"/>
            <p14:sldId id="263"/>
            <p14:sldId id="264"/>
            <p14:sldId id="265"/>
            <p14:sldId id="288"/>
            <p14:sldId id="289"/>
            <p14:sldId id="291"/>
            <p14:sldId id="290"/>
            <p14:sldId id="292"/>
            <p14:sldId id="294"/>
            <p14:sldId id="276"/>
            <p14:sldId id="307"/>
            <p14:sldId id="308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3"/>
            <p14:sldId id="325"/>
          </p14:sldIdLst>
        </p14:section>
        <p14:section name="Sekcja bez tytułu" id="{5A1525C0-1B36-40A3-A978-38E44C8F341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B10BA-2CAE-44F2-90C7-D7FAA351B4F1}" type="datetimeFigureOut">
              <a:rPr lang="pl-PL" smtClean="0"/>
              <a:t>18.04.2023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55104-FC52-4F42-8A3D-C3B9234B20F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751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0C6792-A6C1-4FB2-8BC5-78700BA29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5D8383-F8D5-4996-BCE7-397A745C4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AC3DCF-EB50-44BD-A305-8DE16D78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DF99-F5A6-4A9E-A281-127E255DD44C}" type="datetimeFigureOut">
              <a:rPr lang="pl-PL" smtClean="0"/>
              <a:t>18.04.2023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578C37E-B727-4D45-85D7-6868C7312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4E36916-6A18-4DDF-8163-3BDF845C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F3B2-E410-4ABD-AF84-93A9AAE6F8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343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8F9596-742F-49E2-AD4A-C1C7A520D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2E7D129-8001-48E1-8BA2-4F3DF6319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42895FA-E038-4248-870E-E40F01096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DF99-F5A6-4A9E-A281-127E255DD44C}" type="datetimeFigureOut">
              <a:rPr lang="pl-PL" smtClean="0"/>
              <a:t>18.04.2023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1230AE9-9F29-44A6-B040-BEB44DF3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A652822-B478-4422-B4A0-6F8744726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F3B2-E410-4ABD-AF84-93A9AAE6F8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247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79ACC69-FB33-44E3-8E49-54E68158A9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2830DD1-5BDF-4B99-A7CE-68730A4E0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183BB0C-5990-4332-BE93-E60FA566B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DF99-F5A6-4A9E-A281-127E255DD44C}" type="datetimeFigureOut">
              <a:rPr lang="pl-PL" smtClean="0"/>
              <a:t>18.04.2023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D1F915D-3E85-41F2-B3E4-6C7CB7EBA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E4236F6-9CFE-4EEE-BE64-A5A0B2F29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F3B2-E410-4ABD-AF84-93A9AAE6F8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207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74D8D8-0753-4164-A734-B4D4422D5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FE0DC1-DEE6-489A-9D46-9AA7472760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8B31E2C-C9CD-4850-AEE8-327FD0ECB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DF99-F5A6-4A9E-A281-127E255DD44C}" type="datetimeFigureOut">
              <a:rPr lang="pl-PL" smtClean="0"/>
              <a:t>18.04.2023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CA9080C-2213-4AF0-9BF2-2B95C69F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F44765B-E107-4276-960F-D7A849B88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F3B2-E410-4ABD-AF84-93A9AAE6F8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451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6FFC49-FCE4-4501-A079-24FB2E37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01035E4-F497-4A74-BD39-D1BCCD256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F827626-2555-4DF5-9DB0-4DE4C2201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DF99-F5A6-4A9E-A281-127E255DD44C}" type="datetimeFigureOut">
              <a:rPr lang="pl-PL" smtClean="0"/>
              <a:t>18.04.2023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444CB64-7461-40D2-923F-DD4FCAB19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8DDE346-6BD0-4C9C-A4C3-D8A159B3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F3B2-E410-4ABD-AF84-93A9AAE6F8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36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3CB62C-166D-4C1D-8AAC-39211C8B9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0A3267-0805-4C86-B26A-4BEE880B56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9BEE15A-62B6-440C-B8F2-88C424C14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B1D3E96-3009-4AE2-B8F7-141DE9E6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DF99-F5A6-4A9E-A281-127E255DD44C}" type="datetimeFigureOut">
              <a:rPr lang="pl-PL" smtClean="0"/>
              <a:t>18.04.2023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55CE9D3-FC19-436F-88DE-AA2A0C56D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72BA9C6-59CC-4989-841E-A74FF969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F3B2-E410-4ABD-AF84-93A9AAE6F8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252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D4D478-E045-4FBA-9752-718A6D86C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708BC1A-39AE-4BDD-A3DF-C6CA03C1C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D11B371-6356-42ED-BB80-386C648E9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89CCBFC-029D-43A6-A058-25FEB23B19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7CC1951-7E3E-4039-B15D-B826B07D72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E9CE1618-C96B-4436-9EBD-E3248A9EF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DF99-F5A6-4A9E-A281-127E255DD44C}" type="datetimeFigureOut">
              <a:rPr lang="pl-PL" smtClean="0"/>
              <a:t>18.04.2023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2353B3D-D617-4E2E-B2E0-A2FAF5247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33C81EF4-2619-4141-B170-D4CCB162F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F3B2-E410-4ABD-AF84-93A9AAE6F8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15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B42774-EDC6-459A-82FE-BBD3CB92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0499192-CC71-407A-A0F2-0AE0DC8EA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DF99-F5A6-4A9E-A281-127E255DD44C}" type="datetimeFigureOut">
              <a:rPr lang="pl-PL" smtClean="0"/>
              <a:t>18.04.2023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2D3DD54-69BF-44CD-86BD-1438A318C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63AF788-6EAA-4515-91F9-E29DDD4F6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F3B2-E410-4ABD-AF84-93A9AAE6F8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874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EBC89045-123A-4B27-8151-58E40268A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DF99-F5A6-4A9E-A281-127E255DD44C}" type="datetimeFigureOut">
              <a:rPr lang="pl-PL" smtClean="0"/>
              <a:t>18.04.2023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9F43229E-2F46-4017-AB81-1359CF22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CA60CFC-667E-4E13-A21A-9965809F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F3B2-E410-4ABD-AF84-93A9AAE6F8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5931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E9C71F-DCFD-494D-BB4A-8C4B171F0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E50CA9-D2F4-48E6-9ADE-5CC2AD337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877EF7E-485A-463E-8DF4-99B5A8377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4B2AE21-E91E-4DA1-939C-81D27E51E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DF99-F5A6-4A9E-A281-127E255DD44C}" type="datetimeFigureOut">
              <a:rPr lang="pl-PL" smtClean="0"/>
              <a:t>18.04.2023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B1FB76B-BC80-4659-B7EE-E8B1DB3C0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567DC16-6B94-4085-B6B5-6C8E1F267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F3B2-E410-4ABD-AF84-93A9AAE6F8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846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31E353-EC38-47A0-982D-E8763D56B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EAFAFB3-9C5B-4C83-8327-086C3246F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0E1EA16-5A5A-4E81-B079-A4FFEA917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180365A-3A34-46A7-A227-E5F4337A3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1DF99-F5A6-4A9E-A281-127E255DD44C}" type="datetimeFigureOut">
              <a:rPr lang="pl-PL" smtClean="0"/>
              <a:t>18.04.2023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6969022-4B8B-4AA7-8EC4-0E60E366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C423BB2-E066-435F-9F1A-EF72A34F3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8F3B2-E410-4ABD-AF84-93A9AAE6F8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080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72880E7-8D7F-41B4-8E3C-F285E4BA7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1B75095-120B-4351-8831-273FC6813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6411661-4C75-4A96-A812-839E8AC25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1DF99-F5A6-4A9E-A281-127E255DD44C}" type="datetimeFigureOut">
              <a:rPr lang="pl-PL" smtClean="0"/>
              <a:t>18.04.2023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7474DE4-6E0E-48F5-8FB5-5F2B19BA9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4E7ED0C-307E-492A-A33F-2D562C96B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8F3B2-E410-4ABD-AF84-93A9AAE6F8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28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wzlzsopole.pl/" TargetMode="Externa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zadowyprogramklub.pl/regulami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EE1E6ACB-BB07-41E7-9F1E-8A82632CF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996" y="1267823"/>
            <a:ext cx="3596008" cy="3184195"/>
          </a:xfrm>
          <a:prstGeom prst="rect">
            <a:avLst/>
          </a:prstGeom>
        </p:spPr>
      </p:pic>
      <p:sp>
        <p:nvSpPr>
          <p:cNvPr id="3" name="Tytuł 1">
            <a:extLst>
              <a:ext uri="{FF2B5EF4-FFF2-40B4-BE49-F238E27FC236}">
                <a16:creationId xmlns:a16="http://schemas.microsoft.com/office/drawing/2014/main" id="{747EBCFB-2EB0-4DE2-92E2-98026A540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800" y="86800"/>
            <a:ext cx="9144000" cy="1011237"/>
          </a:xfrm>
        </p:spPr>
        <p:txBody>
          <a:bodyPr>
            <a:normAutofit/>
          </a:bodyPr>
          <a:lstStyle/>
          <a:p>
            <a:pPr algn="l"/>
            <a:r>
              <a:rPr lang="pl-PL" sz="4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Rządowy Program Klub 2023</a:t>
            </a:r>
          </a:p>
        </p:txBody>
      </p: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73FB2C8B-B914-4F23-8472-B39FC8E85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1" y="5895507"/>
            <a:ext cx="2595418" cy="66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61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51E4E7D-FF78-4969-BB4F-A713C061F476}"/>
              </a:ext>
            </a:extLst>
          </p:cNvPr>
          <p:cNvSpPr txBox="1"/>
          <p:nvPr/>
        </p:nvSpPr>
        <p:spPr>
          <a:xfrm>
            <a:off x="757382" y="1539340"/>
            <a:ext cx="10557163" cy="347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0000A"/>
              </a:buClr>
              <a:buSzPts val="1200"/>
              <a:tabLst>
                <a:tab pos="900430" algn="l"/>
              </a:tabLst>
            </a:pP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</a:t>
            </a:r>
            <a:endParaRPr lang="pl-PL" sz="1600" kern="15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0A84984-6829-4179-80F7-4680BA4A9677}"/>
              </a:ext>
            </a:extLst>
          </p:cNvPr>
          <p:cNvSpPr txBox="1"/>
          <p:nvPr/>
        </p:nvSpPr>
        <p:spPr>
          <a:xfrm>
            <a:off x="292100" y="241300"/>
            <a:ext cx="1156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Składanie wniosku w systemie elektronicznym AMODIT </a:t>
            </a:r>
            <a:b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Logowanie do systemu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66F1E5C-B6F7-43D7-9FDE-D0FD4D68D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88"/>
            <a:ext cx="12192000" cy="5580897"/>
          </a:xfrm>
          <a:prstGeom prst="rect">
            <a:avLst/>
          </a:prstGeom>
        </p:spPr>
      </p:pic>
      <p:sp>
        <p:nvSpPr>
          <p:cNvPr id="9" name="Strzałka: w górę 8">
            <a:extLst>
              <a:ext uri="{FF2B5EF4-FFF2-40B4-BE49-F238E27FC236}">
                <a16:creationId xmlns:a16="http://schemas.microsoft.com/office/drawing/2014/main" id="{DA311D4E-21B4-42EA-8C1D-C3840ADB8EF7}"/>
              </a:ext>
            </a:extLst>
          </p:cNvPr>
          <p:cNvSpPr/>
          <p:nvPr/>
        </p:nvSpPr>
        <p:spPr>
          <a:xfrm>
            <a:off x="6138719" y="5591378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A5B6618-C959-47A3-8459-54ABA3F1ACE7}"/>
              </a:ext>
            </a:extLst>
          </p:cNvPr>
          <p:cNvSpPr txBox="1"/>
          <p:nvPr/>
        </p:nvSpPr>
        <p:spPr>
          <a:xfrm>
            <a:off x="7512388" y="4991213"/>
            <a:ext cx="4661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Należy założyć dla swojego klubu nowe konto w systemie AMODIT – uruchamiając zakładkę „</a:t>
            </a:r>
            <a:r>
              <a:rPr lang="pl-PL" sz="1200" b="1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załóż konto</a:t>
            </a:r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”. </a:t>
            </a:r>
            <a:b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Konta z poprzednich lat nie będą mogły być wykorzystane. Po zmianie krajowego operatora baza danych Rządowego Programu Klub 2022 będzie tworzona od nowa. </a:t>
            </a:r>
          </a:p>
        </p:txBody>
      </p:sp>
    </p:spTree>
    <p:extLst>
      <p:ext uri="{BB962C8B-B14F-4D97-AF65-F5344CB8AC3E}">
        <p14:creationId xmlns:p14="http://schemas.microsoft.com/office/powerpoint/2010/main" val="1174763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51E4E7D-FF78-4969-BB4F-A713C061F476}"/>
              </a:ext>
            </a:extLst>
          </p:cNvPr>
          <p:cNvSpPr txBox="1"/>
          <p:nvPr/>
        </p:nvSpPr>
        <p:spPr>
          <a:xfrm>
            <a:off x="757382" y="1539340"/>
            <a:ext cx="10557163" cy="347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0000A"/>
              </a:buClr>
              <a:buSzPts val="1200"/>
              <a:tabLst>
                <a:tab pos="900430" algn="l"/>
              </a:tabLst>
            </a:pP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</a:t>
            </a:r>
            <a:endParaRPr lang="pl-PL" sz="1600" kern="15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0A84984-6829-4179-80F7-4680BA4A9677}"/>
              </a:ext>
            </a:extLst>
          </p:cNvPr>
          <p:cNvSpPr txBox="1"/>
          <p:nvPr/>
        </p:nvSpPr>
        <p:spPr>
          <a:xfrm>
            <a:off x="292100" y="241300"/>
            <a:ext cx="1156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Składanie wniosku w systemie elektronicznym AMODIT </a:t>
            </a:r>
            <a:b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Zakładanie konta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CF92BC7-0094-4DE6-9C8C-96CA17BCB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8291"/>
            <a:ext cx="12192000" cy="5838785"/>
          </a:xfrm>
          <a:prstGeom prst="rect">
            <a:avLst/>
          </a:prstGeom>
        </p:spPr>
      </p:pic>
      <p:sp>
        <p:nvSpPr>
          <p:cNvPr id="10" name="Strzałka: w górę 9">
            <a:extLst>
              <a:ext uri="{FF2B5EF4-FFF2-40B4-BE49-F238E27FC236}">
                <a16:creationId xmlns:a16="http://schemas.microsoft.com/office/drawing/2014/main" id="{FEFC20F8-B2A5-458C-9B46-4953D5252B22}"/>
              </a:ext>
            </a:extLst>
          </p:cNvPr>
          <p:cNvSpPr/>
          <p:nvPr/>
        </p:nvSpPr>
        <p:spPr>
          <a:xfrm rot="16200000">
            <a:off x="5806207" y="6509324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33E7D16-9F01-4CEF-A7DF-15DD265D1C8B}"/>
              </a:ext>
            </a:extLst>
          </p:cNvPr>
          <p:cNvSpPr txBox="1"/>
          <p:nvPr/>
        </p:nvSpPr>
        <p:spPr>
          <a:xfrm>
            <a:off x="7319118" y="3421377"/>
            <a:ext cx="44249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Należy wypełnić wszystkie rubryki (ich treść pojawi się potem automatycznie w składanym formularzu wniosku). Należy podać nazwę użytkownika i utworzyć bezpieczne hasło. Dane z tych rubryk będą nam potrzebne do zalogowania się po utworzeniu konta. </a:t>
            </a:r>
            <a:b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 wypełnieniu wszystkich rubryk należy kliknąć zakładkę „</a:t>
            </a:r>
            <a:r>
              <a:rPr lang="pl-PL" sz="1200" b="1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załóż konto</a:t>
            </a:r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”. </a:t>
            </a:r>
          </a:p>
        </p:txBody>
      </p:sp>
      <p:sp>
        <p:nvSpPr>
          <p:cNvPr id="12" name="Strzałka: w górę 11">
            <a:extLst>
              <a:ext uri="{FF2B5EF4-FFF2-40B4-BE49-F238E27FC236}">
                <a16:creationId xmlns:a16="http://schemas.microsoft.com/office/drawing/2014/main" id="{4E5479F8-78A5-4D11-A7EC-F40DD18F973D}"/>
              </a:ext>
            </a:extLst>
          </p:cNvPr>
          <p:cNvSpPr/>
          <p:nvPr/>
        </p:nvSpPr>
        <p:spPr>
          <a:xfrm rot="16200000">
            <a:off x="7128618" y="3093811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górę 12">
            <a:extLst>
              <a:ext uri="{FF2B5EF4-FFF2-40B4-BE49-F238E27FC236}">
                <a16:creationId xmlns:a16="http://schemas.microsoft.com/office/drawing/2014/main" id="{A025FF38-AA2F-4E7A-9542-DD5E3505D359}"/>
              </a:ext>
            </a:extLst>
          </p:cNvPr>
          <p:cNvSpPr/>
          <p:nvPr/>
        </p:nvSpPr>
        <p:spPr>
          <a:xfrm rot="16200000">
            <a:off x="6154882" y="2738211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6897D45-E339-498C-A1B2-3D9AE633F713}"/>
              </a:ext>
            </a:extLst>
          </p:cNvPr>
          <p:cNvSpPr txBox="1"/>
          <p:nvPr/>
        </p:nvSpPr>
        <p:spPr>
          <a:xfrm>
            <a:off x="6423191" y="2721812"/>
            <a:ext cx="442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Poniżej przepisujemy treść obrazka.</a:t>
            </a:r>
          </a:p>
        </p:txBody>
      </p:sp>
      <p:sp>
        <p:nvSpPr>
          <p:cNvPr id="15" name="Strzałka: w górę 14">
            <a:extLst>
              <a:ext uri="{FF2B5EF4-FFF2-40B4-BE49-F238E27FC236}">
                <a16:creationId xmlns:a16="http://schemas.microsoft.com/office/drawing/2014/main" id="{2AD871AC-736B-4BBA-AC55-A46D207EB0AE}"/>
              </a:ext>
            </a:extLst>
          </p:cNvPr>
          <p:cNvSpPr/>
          <p:nvPr/>
        </p:nvSpPr>
        <p:spPr>
          <a:xfrm rot="16200000">
            <a:off x="7128618" y="5473015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E280045-ABD3-43E1-AF9C-E9E6F0BDADB1}"/>
              </a:ext>
            </a:extLst>
          </p:cNvPr>
          <p:cNvSpPr txBox="1"/>
          <p:nvPr/>
        </p:nvSpPr>
        <p:spPr>
          <a:xfrm>
            <a:off x="7305259" y="5459205"/>
            <a:ext cx="4424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Korzystamy z pola wyboru „rozwijane menu”.</a:t>
            </a:r>
          </a:p>
        </p:txBody>
      </p:sp>
    </p:spTree>
    <p:extLst>
      <p:ext uri="{BB962C8B-B14F-4D97-AF65-F5344CB8AC3E}">
        <p14:creationId xmlns:p14="http://schemas.microsoft.com/office/powerpoint/2010/main" val="1406470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51E4E7D-FF78-4969-BB4F-A713C061F476}"/>
              </a:ext>
            </a:extLst>
          </p:cNvPr>
          <p:cNvSpPr txBox="1"/>
          <p:nvPr/>
        </p:nvSpPr>
        <p:spPr>
          <a:xfrm>
            <a:off x="757382" y="1539340"/>
            <a:ext cx="10557163" cy="347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0000A"/>
              </a:buClr>
              <a:buSzPts val="1200"/>
              <a:tabLst>
                <a:tab pos="900430" algn="l"/>
              </a:tabLst>
            </a:pP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</a:t>
            </a:r>
            <a:endParaRPr lang="pl-PL" sz="1600" kern="15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0A84984-6829-4179-80F7-4680BA4A9677}"/>
              </a:ext>
            </a:extLst>
          </p:cNvPr>
          <p:cNvSpPr txBox="1"/>
          <p:nvPr/>
        </p:nvSpPr>
        <p:spPr>
          <a:xfrm>
            <a:off x="292100" y="241300"/>
            <a:ext cx="1156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Składanie wniosku w systemie elektronicznym AMODIT </a:t>
            </a:r>
            <a:b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Zakładanie konta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C42B7EA-0B66-4EA6-9AD1-9C07DC16E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496"/>
            <a:ext cx="12192000" cy="5941345"/>
          </a:xfrm>
          <a:prstGeom prst="rect">
            <a:avLst/>
          </a:prstGeom>
        </p:spPr>
      </p:pic>
      <p:sp>
        <p:nvSpPr>
          <p:cNvPr id="17" name="Strzałka: w górę 16">
            <a:extLst>
              <a:ext uri="{FF2B5EF4-FFF2-40B4-BE49-F238E27FC236}">
                <a16:creationId xmlns:a16="http://schemas.microsoft.com/office/drawing/2014/main" id="{3E998434-23DF-420B-98CF-3124AF86193E}"/>
              </a:ext>
            </a:extLst>
          </p:cNvPr>
          <p:cNvSpPr/>
          <p:nvPr/>
        </p:nvSpPr>
        <p:spPr>
          <a:xfrm rot="16200000">
            <a:off x="5806207" y="6509324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A40CCB86-00A4-4F46-87BB-346ACBF9F462}"/>
              </a:ext>
            </a:extLst>
          </p:cNvPr>
          <p:cNvSpPr txBox="1"/>
          <p:nvPr/>
        </p:nvSpPr>
        <p:spPr>
          <a:xfrm>
            <a:off x="6049242" y="6365080"/>
            <a:ext cx="442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 wypełnieniu wszystkich rubryk należy kliknąć zakładkę „</a:t>
            </a:r>
            <a:r>
              <a:rPr lang="pl-PL" sz="1200" b="1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załóż konto</a:t>
            </a:r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”. 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651A4C12-A40A-43EF-AF09-C52664FE4BD0}"/>
              </a:ext>
            </a:extLst>
          </p:cNvPr>
          <p:cNvSpPr txBox="1"/>
          <p:nvPr/>
        </p:nvSpPr>
        <p:spPr>
          <a:xfrm>
            <a:off x="9841542" y="4557882"/>
            <a:ext cx="181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Prawidłowo uzupełnione dane</a:t>
            </a:r>
          </a:p>
        </p:txBody>
      </p:sp>
    </p:spTree>
    <p:extLst>
      <p:ext uri="{BB962C8B-B14F-4D97-AF65-F5344CB8AC3E}">
        <p14:creationId xmlns:p14="http://schemas.microsoft.com/office/powerpoint/2010/main" val="4236214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51E4E7D-FF78-4969-BB4F-A713C061F476}"/>
              </a:ext>
            </a:extLst>
          </p:cNvPr>
          <p:cNvSpPr txBox="1"/>
          <p:nvPr/>
        </p:nvSpPr>
        <p:spPr>
          <a:xfrm>
            <a:off x="757382" y="1539340"/>
            <a:ext cx="10557163" cy="347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0000A"/>
              </a:buClr>
              <a:buSzPts val="1200"/>
              <a:tabLst>
                <a:tab pos="900430" algn="l"/>
              </a:tabLst>
            </a:pP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</a:t>
            </a:r>
            <a:endParaRPr lang="pl-PL" sz="1600" kern="15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0A84984-6829-4179-80F7-4680BA4A9677}"/>
              </a:ext>
            </a:extLst>
          </p:cNvPr>
          <p:cNvSpPr txBox="1"/>
          <p:nvPr/>
        </p:nvSpPr>
        <p:spPr>
          <a:xfrm>
            <a:off x="292100" y="241300"/>
            <a:ext cx="1156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Składanie wniosku w systemie elektronicznym AMODIT </a:t>
            </a:r>
            <a:b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Logowanie do systemu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EF8C5B36-175D-476A-8F26-D5680881E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119"/>
            <a:ext cx="12192000" cy="1469226"/>
          </a:xfrm>
          <a:prstGeom prst="rect">
            <a:avLst/>
          </a:prstGeom>
        </p:spPr>
      </p:pic>
      <p:sp>
        <p:nvSpPr>
          <p:cNvPr id="10" name="Strzałka: w górę 9">
            <a:extLst>
              <a:ext uri="{FF2B5EF4-FFF2-40B4-BE49-F238E27FC236}">
                <a16:creationId xmlns:a16="http://schemas.microsoft.com/office/drawing/2014/main" id="{2F4CFA52-425E-467A-BE93-3A32964722C8}"/>
              </a:ext>
            </a:extLst>
          </p:cNvPr>
          <p:cNvSpPr/>
          <p:nvPr/>
        </p:nvSpPr>
        <p:spPr>
          <a:xfrm rot="16200000">
            <a:off x="6406573" y="2048160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CE575FF-A8AB-42CF-A8FD-1D6F0CE26FBB}"/>
              </a:ext>
            </a:extLst>
          </p:cNvPr>
          <p:cNvSpPr txBox="1"/>
          <p:nvPr/>
        </p:nvSpPr>
        <p:spPr>
          <a:xfrm>
            <a:off x="6889631" y="1828311"/>
            <a:ext cx="442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 pomyślnym zatwierdzeniu naszych danych logujemy się do systemu klikając „</a:t>
            </a:r>
            <a:r>
              <a:rPr lang="pl-PL" sz="1200" b="1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Zaloguj</a:t>
            </a:r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”.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43F7AA61-011F-4AD0-AE19-C179E61DAB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3759"/>
            <a:ext cx="12192000" cy="4311805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1E73E04-9F6F-4544-85E2-AD39426FC1D9}"/>
              </a:ext>
            </a:extLst>
          </p:cNvPr>
          <p:cNvSpPr txBox="1"/>
          <p:nvPr/>
        </p:nvSpPr>
        <p:spPr>
          <a:xfrm>
            <a:off x="7587581" y="5244974"/>
            <a:ext cx="4330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Logowanie do systemu </a:t>
            </a:r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- wpisujemy utworzoną „nazwę użytkownika” oraz „hasło” i logujemy się do systemu klikając zakładkę „</a:t>
            </a:r>
            <a:r>
              <a:rPr lang="pl-PL" sz="1200" b="1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zaloguj</a:t>
            </a:r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” </a:t>
            </a:r>
          </a:p>
        </p:txBody>
      </p:sp>
      <p:sp>
        <p:nvSpPr>
          <p:cNvPr id="14" name="Strzałka: w górę 13">
            <a:extLst>
              <a:ext uri="{FF2B5EF4-FFF2-40B4-BE49-F238E27FC236}">
                <a16:creationId xmlns:a16="http://schemas.microsoft.com/office/drawing/2014/main" id="{81EDCF79-B107-447F-87ED-275E3B9FB7BE}"/>
              </a:ext>
            </a:extLst>
          </p:cNvPr>
          <p:cNvSpPr/>
          <p:nvPr/>
        </p:nvSpPr>
        <p:spPr>
          <a:xfrm rot="16200000">
            <a:off x="7369373" y="5443448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3505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B1E767FC-EC7A-8036-BCE3-C1F7CC4CA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5130"/>
            <a:ext cx="12192000" cy="5737412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51E4E7D-FF78-4969-BB4F-A713C061F476}"/>
              </a:ext>
            </a:extLst>
          </p:cNvPr>
          <p:cNvSpPr txBox="1"/>
          <p:nvPr/>
        </p:nvSpPr>
        <p:spPr>
          <a:xfrm>
            <a:off x="757382" y="1539340"/>
            <a:ext cx="10557163" cy="347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0000A"/>
              </a:buClr>
              <a:buSzPts val="1200"/>
              <a:tabLst>
                <a:tab pos="900430" algn="l"/>
              </a:tabLst>
            </a:pP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</a:t>
            </a:r>
            <a:endParaRPr lang="pl-PL" sz="1600" kern="15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40A84984-6829-4179-80F7-4680BA4A9677}"/>
              </a:ext>
            </a:extLst>
          </p:cNvPr>
          <p:cNvSpPr txBox="1"/>
          <p:nvPr/>
        </p:nvSpPr>
        <p:spPr>
          <a:xfrm>
            <a:off x="292100" y="241300"/>
            <a:ext cx="1156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Składanie wniosku w systemie elektronicznym AMODIT </a:t>
            </a:r>
            <a:b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Utworzenie wniosku</a:t>
            </a:r>
          </a:p>
        </p:txBody>
      </p:sp>
      <p:sp>
        <p:nvSpPr>
          <p:cNvPr id="9" name="Strzałka: w górę 8">
            <a:extLst>
              <a:ext uri="{FF2B5EF4-FFF2-40B4-BE49-F238E27FC236}">
                <a16:creationId xmlns:a16="http://schemas.microsoft.com/office/drawing/2014/main" id="{5A84F88B-DC73-42A7-8B46-82ADD1A191D4}"/>
              </a:ext>
            </a:extLst>
          </p:cNvPr>
          <p:cNvSpPr/>
          <p:nvPr/>
        </p:nvSpPr>
        <p:spPr>
          <a:xfrm>
            <a:off x="1254429" y="1331841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D3E533A-1CBA-4BA3-8318-83A93FEDD7C9}"/>
              </a:ext>
            </a:extLst>
          </p:cNvPr>
          <p:cNvSpPr txBox="1"/>
          <p:nvPr/>
        </p:nvSpPr>
        <p:spPr>
          <a:xfrm>
            <a:off x="192526" y="1638213"/>
            <a:ext cx="5567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 zalogowaniu się do systemu klikamy zakładkę „</a:t>
            </a:r>
            <a:r>
              <a:rPr lang="pl-PL" sz="1200" b="1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złóż wniosek</a:t>
            </a:r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</p:txBody>
      </p:sp>
      <p:sp>
        <p:nvSpPr>
          <p:cNvPr id="13" name="Strzałka: w górę 12">
            <a:extLst>
              <a:ext uri="{FF2B5EF4-FFF2-40B4-BE49-F238E27FC236}">
                <a16:creationId xmlns:a16="http://schemas.microsoft.com/office/drawing/2014/main" id="{1990C893-02B0-43DC-9D42-D3D2D1423DB8}"/>
              </a:ext>
            </a:extLst>
          </p:cNvPr>
          <p:cNvSpPr/>
          <p:nvPr/>
        </p:nvSpPr>
        <p:spPr>
          <a:xfrm rot="16200000">
            <a:off x="1647232" y="3449646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189A454-996B-46B3-A7D1-E3687EA488A6}"/>
              </a:ext>
            </a:extLst>
          </p:cNvPr>
          <p:cNvSpPr txBox="1"/>
          <p:nvPr/>
        </p:nvSpPr>
        <p:spPr>
          <a:xfrm>
            <a:off x="1837732" y="3429000"/>
            <a:ext cx="5567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Klikamy zakładkę „</a:t>
            </a:r>
            <a:r>
              <a:rPr lang="pl-PL" sz="1200" b="1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Klub</a:t>
            </a:r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</p:txBody>
      </p:sp>
      <p:sp>
        <p:nvSpPr>
          <p:cNvPr id="17" name="Strzałka: w górę 16">
            <a:extLst>
              <a:ext uri="{FF2B5EF4-FFF2-40B4-BE49-F238E27FC236}">
                <a16:creationId xmlns:a16="http://schemas.microsoft.com/office/drawing/2014/main" id="{93CD60E9-D82E-4B11-B3ED-6933B4FA04F8}"/>
              </a:ext>
            </a:extLst>
          </p:cNvPr>
          <p:cNvSpPr/>
          <p:nvPr/>
        </p:nvSpPr>
        <p:spPr>
          <a:xfrm rot="16200000">
            <a:off x="1647232" y="5957768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DE391D3E-BE51-4C7F-91AB-209B558B6F5D}"/>
              </a:ext>
            </a:extLst>
          </p:cNvPr>
          <p:cNvSpPr txBox="1"/>
          <p:nvPr/>
        </p:nvSpPr>
        <p:spPr>
          <a:xfrm>
            <a:off x="1837732" y="5937122"/>
            <a:ext cx="5567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Klikamy zakładkę „</a:t>
            </a:r>
            <a:r>
              <a:rPr lang="pl-PL" sz="1200" b="1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Program</a:t>
            </a:r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sz="1200" b="1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Klub 2023</a:t>
            </a:r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5865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4ED46858-340C-BA01-FD33-E74FAB34E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4" y="1045041"/>
            <a:ext cx="6096000" cy="325543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0A84984-6829-4179-80F7-4680BA4A9677}"/>
              </a:ext>
            </a:extLst>
          </p:cNvPr>
          <p:cNvSpPr txBox="1"/>
          <p:nvPr/>
        </p:nvSpPr>
        <p:spPr>
          <a:xfrm>
            <a:off x="292100" y="241300"/>
            <a:ext cx="1156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Składanie wniosku w systemie elektronicznym AMODIT </a:t>
            </a:r>
            <a:b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Wypełnianie wniosku (należy uzupełnić wszystkie wymagane pola)</a:t>
            </a:r>
          </a:p>
        </p:txBody>
      </p:sp>
      <p:sp>
        <p:nvSpPr>
          <p:cNvPr id="13" name="Strzałka: w górę 12">
            <a:extLst>
              <a:ext uri="{FF2B5EF4-FFF2-40B4-BE49-F238E27FC236}">
                <a16:creationId xmlns:a16="http://schemas.microsoft.com/office/drawing/2014/main" id="{C01622D4-6F58-4137-B086-84BCDC04528E}"/>
              </a:ext>
            </a:extLst>
          </p:cNvPr>
          <p:cNvSpPr/>
          <p:nvPr/>
        </p:nvSpPr>
        <p:spPr>
          <a:xfrm>
            <a:off x="1120765" y="4051089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9F833C4-A943-43E7-92F5-EDDC30ABDBAD}"/>
              </a:ext>
            </a:extLst>
          </p:cNvPr>
          <p:cNvSpPr txBox="1"/>
          <p:nvPr/>
        </p:nvSpPr>
        <p:spPr>
          <a:xfrm>
            <a:off x="112144" y="4487102"/>
            <a:ext cx="3365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Wypełniamy pola dotyczące otrzymanych dotacji. Ważne by dokładnie przepisać kwoty ze sprawozdań finansowych (nawet z miejscami po przecinku). </a:t>
            </a:r>
            <a:b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200" i="1" kern="15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Niezgodność w tym zakresie spowoduje automatyczne odrzucenie wniosku.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4AA92526-920F-4A4B-9AC0-11902BF33D33}"/>
              </a:ext>
            </a:extLst>
          </p:cNvPr>
          <p:cNvSpPr txBox="1"/>
          <p:nvPr/>
        </p:nvSpPr>
        <p:spPr>
          <a:xfrm>
            <a:off x="7036737" y="4436541"/>
            <a:ext cx="181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Prawidłowo uzupełnione dane</a:t>
            </a:r>
          </a:p>
        </p:txBody>
      </p:sp>
      <p:sp>
        <p:nvSpPr>
          <p:cNvPr id="18" name="Strzałka: w górę 17">
            <a:extLst>
              <a:ext uri="{FF2B5EF4-FFF2-40B4-BE49-F238E27FC236}">
                <a16:creationId xmlns:a16="http://schemas.microsoft.com/office/drawing/2014/main" id="{F878D3A4-5322-457A-A918-2D4636419EC0}"/>
              </a:ext>
            </a:extLst>
          </p:cNvPr>
          <p:cNvSpPr/>
          <p:nvPr/>
        </p:nvSpPr>
        <p:spPr>
          <a:xfrm rot="16200000">
            <a:off x="1491973" y="1350842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28B14BF-7F2E-433F-A9E1-B35550DC3CE9}"/>
              </a:ext>
            </a:extLst>
          </p:cNvPr>
          <p:cNvSpPr txBox="1"/>
          <p:nvPr/>
        </p:nvSpPr>
        <p:spPr>
          <a:xfrm>
            <a:off x="1682473" y="1330196"/>
            <a:ext cx="5567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Wniosek otrzymał „</a:t>
            </a:r>
            <a:r>
              <a:rPr lang="pl-PL" sz="1200" b="1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numer identyfikacyjny</a:t>
            </a:r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0E5B1408-1C9B-9994-B413-AEAC30182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619" y="1045041"/>
            <a:ext cx="6174029" cy="3337178"/>
          </a:xfrm>
          <a:prstGeom prst="rect">
            <a:avLst/>
          </a:prstGeom>
        </p:spPr>
      </p:pic>
      <p:sp>
        <p:nvSpPr>
          <p:cNvPr id="7" name="Strzałka: w górę 6">
            <a:extLst>
              <a:ext uri="{FF2B5EF4-FFF2-40B4-BE49-F238E27FC236}">
                <a16:creationId xmlns:a16="http://schemas.microsoft.com/office/drawing/2014/main" id="{08513C20-9EDD-3015-3DB2-E43AA5848CE4}"/>
              </a:ext>
            </a:extLst>
          </p:cNvPr>
          <p:cNvSpPr/>
          <p:nvPr/>
        </p:nvSpPr>
        <p:spPr>
          <a:xfrm>
            <a:off x="7691218" y="4132837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2042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15D255C1-C9BE-8C1B-6B11-98850FF9D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919" y="1017224"/>
            <a:ext cx="5188247" cy="544827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1743942-FD30-723D-BAE3-AD3D762B3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5" y="1008395"/>
            <a:ext cx="5007709" cy="542601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0A84984-6829-4179-80F7-4680BA4A9677}"/>
              </a:ext>
            </a:extLst>
          </p:cNvPr>
          <p:cNvSpPr txBox="1"/>
          <p:nvPr/>
        </p:nvSpPr>
        <p:spPr>
          <a:xfrm>
            <a:off x="292100" y="241300"/>
            <a:ext cx="1156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Składanie wniosku w systemie elektronicznym AMODIT </a:t>
            </a:r>
            <a:b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Wypełnianie wniosku (należy uzupełnić wszystkie wymagane pola)</a:t>
            </a:r>
          </a:p>
        </p:txBody>
      </p:sp>
      <p:sp>
        <p:nvSpPr>
          <p:cNvPr id="14" name="Strzałka: w górę 13">
            <a:extLst>
              <a:ext uri="{FF2B5EF4-FFF2-40B4-BE49-F238E27FC236}">
                <a16:creationId xmlns:a16="http://schemas.microsoft.com/office/drawing/2014/main" id="{FB1AF8FB-A4D9-443A-A387-DB6EB2A8D1F8}"/>
              </a:ext>
            </a:extLst>
          </p:cNvPr>
          <p:cNvSpPr/>
          <p:nvPr/>
        </p:nvSpPr>
        <p:spPr>
          <a:xfrm rot="16200000">
            <a:off x="3673185" y="5126509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F73DDFE-0D8C-4102-A7E0-B6DD92029A62}"/>
              </a:ext>
            </a:extLst>
          </p:cNvPr>
          <p:cNvSpPr txBox="1"/>
          <p:nvPr/>
        </p:nvSpPr>
        <p:spPr>
          <a:xfrm>
            <a:off x="3922840" y="4994489"/>
            <a:ext cx="2219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 listy rozwijanej wybieramy rodzaj gminy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C340961-D747-46EB-9A8E-1137B868BC68}"/>
              </a:ext>
            </a:extLst>
          </p:cNvPr>
          <p:cNvSpPr txBox="1"/>
          <p:nvPr/>
        </p:nvSpPr>
        <p:spPr>
          <a:xfrm>
            <a:off x="9812007" y="5137997"/>
            <a:ext cx="181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Prawidłowo uzupełnione dane</a:t>
            </a:r>
          </a:p>
        </p:txBody>
      </p:sp>
    </p:spTree>
    <p:extLst>
      <p:ext uri="{BB962C8B-B14F-4D97-AF65-F5344CB8AC3E}">
        <p14:creationId xmlns:p14="http://schemas.microsoft.com/office/powerpoint/2010/main" val="444685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E4182A8-4B88-F872-B088-06EE8BF43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5" y="983411"/>
            <a:ext cx="6515370" cy="529680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0A84984-6829-4179-80F7-4680BA4A9677}"/>
              </a:ext>
            </a:extLst>
          </p:cNvPr>
          <p:cNvSpPr txBox="1"/>
          <p:nvPr/>
        </p:nvSpPr>
        <p:spPr>
          <a:xfrm>
            <a:off x="292100" y="241300"/>
            <a:ext cx="1156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Składanie wniosku w systemie elektronicznym AMODIT </a:t>
            </a:r>
            <a:b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Wypełnianie wniosku (należy uzupełnić wszystkie wymagane pola)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B71E218-EABB-450D-8683-14E7A0ED9DCF}"/>
              </a:ext>
            </a:extLst>
          </p:cNvPr>
          <p:cNvSpPr txBox="1"/>
          <p:nvPr/>
        </p:nvSpPr>
        <p:spPr>
          <a:xfrm>
            <a:off x="3156970" y="4178880"/>
            <a:ext cx="2289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Należy uzupełnić wszystkie wymagane pola.</a:t>
            </a:r>
          </a:p>
        </p:txBody>
      </p:sp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D998F103-6BA5-D5B9-9965-A47E1B205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156" y="966158"/>
            <a:ext cx="6138844" cy="5222213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57B9FF4B-7825-43ED-AD7E-E97B30F41F90}"/>
              </a:ext>
            </a:extLst>
          </p:cNvPr>
          <p:cNvSpPr txBox="1"/>
          <p:nvPr/>
        </p:nvSpPr>
        <p:spPr>
          <a:xfrm>
            <a:off x="9691237" y="5119100"/>
            <a:ext cx="181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Prawidłowo uzupełnione dane</a:t>
            </a:r>
          </a:p>
        </p:txBody>
      </p:sp>
      <p:sp>
        <p:nvSpPr>
          <p:cNvPr id="7" name="Strzałka: w górę 6">
            <a:extLst>
              <a:ext uri="{FF2B5EF4-FFF2-40B4-BE49-F238E27FC236}">
                <a16:creationId xmlns:a16="http://schemas.microsoft.com/office/drawing/2014/main" id="{B4DCD528-165D-D2DA-10C6-8214D20AD591}"/>
              </a:ext>
            </a:extLst>
          </p:cNvPr>
          <p:cNvSpPr/>
          <p:nvPr/>
        </p:nvSpPr>
        <p:spPr>
          <a:xfrm rot="16200000">
            <a:off x="576303" y="3187493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1074D926-D1D9-882E-F796-BBFEC201D8D7}"/>
              </a:ext>
            </a:extLst>
          </p:cNvPr>
          <p:cNvSpPr txBox="1"/>
          <p:nvPr/>
        </p:nvSpPr>
        <p:spPr>
          <a:xfrm>
            <a:off x="766803" y="3173684"/>
            <a:ext cx="22191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Dodajemy kolejną osobę</a:t>
            </a:r>
          </a:p>
        </p:txBody>
      </p:sp>
    </p:spTree>
    <p:extLst>
      <p:ext uri="{BB962C8B-B14F-4D97-AF65-F5344CB8AC3E}">
        <p14:creationId xmlns:p14="http://schemas.microsoft.com/office/powerpoint/2010/main" val="1420631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05BE2944-374C-B736-607A-46E0DA38E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7" y="985669"/>
            <a:ext cx="5547574" cy="590127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0A84984-6829-4179-80F7-4680BA4A9677}"/>
              </a:ext>
            </a:extLst>
          </p:cNvPr>
          <p:cNvSpPr txBox="1"/>
          <p:nvPr/>
        </p:nvSpPr>
        <p:spPr>
          <a:xfrm>
            <a:off x="292100" y="241300"/>
            <a:ext cx="1156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Składanie wniosku w systemie elektronicznym AMODIT </a:t>
            </a:r>
            <a:b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Wypełnianie wniosku (należy uzupełnić wszystkie wymagane pola)</a:t>
            </a:r>
          </a:p>
        </p:txBody>
      </p:sp>
      <p:sp>
        <p:nvSpPr>
          <p:cNvPr id="13" name="Strzałka: w górę 12">
            <a:extLst>
              <a:ext uri="{FF2B5EF4-FFF2-40B4-BE49-F238E27FC236}">
                <a16:creationId xmlns:a16="http://schemas.microsoft.com/office/drawing/2014/main" id="{D28A4BA1-8C97-48B8-B57A-92A0E348C500}"/>
              </a:ext>
            </a:extLst>
          </p:cNvPr>
          <p:cNvSpPr/>
          <p:nvPr/>
        </p:nvSpPr>
        <p:spPr>
          <a:xfrm rot="16200000">
            <a:off x="4939147" y="4109990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4FFEAF4E-C61F-4870-B65E-15D6BFF14DC6}"/>
              </a:ext>
            </a:extLst>
          </p:cNvPr>
          <p:cNvSpPr txBox="1"/>
          <p:nvPr/>
        </p:nvSpPr>
        <p:spPr>
          <a:xfrm>
            <a:off x="5129647" y="4096180"/>
            <a:ext cx="1819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Ważne</a:t>
            </a:r>
          </a:p>
        </p:txBody>
      </p:sp>
      <p:sp>
        <p:nvSpPr>
          <p:cNvPr id="15" name="Strzałka: w górę 14">
            <a:extLst>
              <a:ext uri="{FF2B5EF4-FFF2-40B4-BE49-F238E27FC236}">
                <a16:creationId xmlns:a16="http://schemas.microsoft.com/office/drawing/2014/main" id="{1E745830-4151-439A-BE33-1507E652D081}"/>
              </a:ext>
            </a:extLst>
          </p:cNvPr>
          <p:cNvSpPr/>
          <p:nvPr/>
        </p:nvSpPr>
        <p:spPr>
          <a:xfrm rot="16200000">
            <a:off x="824348" y="3682354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96B5E8B-DA5C-4971-BB15-964896AB20DC}"/>
              </a:ext>
            </a:extLst>
          </p:cNvPr>
          <p:cNvSpPr txBox="1"/>
          <p:nvPr/>
        </p:nvSpPr>
        <p:spPr>
          <a:xfrm>
            <a:off x="967532" y="3590301"/>
            <a:ext cx="4659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 przypadku klubów wielosekcyjnych </a:t>
            </a:r>
          </a:p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klikając w „+” możemy dodać kolejne dyscypliny sportu.</a:t>
            </a:r>
          </a:p>
        </p:txBody>
      </p:sp>
      <p:sp>
        <p:nvSpPr>
          <p:cNvPr id="17" name="Strzałka: w górę 16">
            <a:extLst>
              <a:ext uri="{FF2B5EF4-FFF2-40B4-BE49-F238E27FC236}">
                <a16:creationId xmlns:a16="http://schemas.microsoft.com/office/drawing/2014/main" id="{5ABCA30B-BA3F-4F2F-92E7-FEABC834D2C9}"/>
              </a:ext>
            </a:extLst>
          </p:cNvPr>
          <p:cNvSpPr/>
          <p:nvPr/>
        </p:nvSpPr>
        <p:spPr>
          <a:xfrm>
            <a:off x="3146650" y="2759669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0135EA7-83DF-4C75-8E56-6E45B965DD37}"/>
              </a:ext>
            </a:extLst>
          </p:cNvPr>
          <p:cNvSpPr txBox="1"/>
          <p:nvPr/>
        </p:nvSpPr>
        <p:spPr>
          <a:xfrm>
            <a:off x="3226512" y="2236716"/>
            <a:ext cx="3453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 listy rozwijanej wybieramy </a:t>
            </a:r>
          </a:p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wartość dofinansowania: </a:t>
            </a:r>
          </a:p>
          <a:p>
            <a:r>
              <a:rPr lang="pl-PL" sz="1200" b="1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10 000 zł dla klubu jednosekcyjnego</a:t>
            </a:r>
            <a:r>
              <a:rPr lang="pl-PL" sz="1200" b="1" i="1" kern="15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l-PL" sz="1200" b="1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15 000 zł dla klubu wielosekcyjnego</a:t>
            </a:r>
          </a:p>
        </p:txBody>
      </p:sp>
      <p:sp>
        <p:nvSpPr>
          <p:cNvPr id="19" name="Strzałka: w górę 18">
            <a:extLst>
              <a:ext uri="{FF2B5EF4-FFF2-40B4-BE49-F238E27FC236}">
                <a16:creationId xmlns:a16="http://schemas.microsoft.com/office/drawing/2014/main" id="{BC0C738D-EF05-4918-BD8A-009295096B8E}"/>
              </a:ext>
            </a:extLst>
          </p:cNvPr>
          <p:cNvSpPr/>
          <p:nvPr/>
        </p:nvSpPr>
        <p:spPr>
          <a:xfrm>
            <a:off x="1031714" y="5162245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E8D0BD3B-5B06-476A-8427-7B716E6DA352}"/>
              </a:ext>
            </a:extLst>
          </p:cNvPr>
          <p:cNvSpPr txBox="1"/>
          <p:nvPr/>
        </p:nvSpPr>
        <p:spPr>
          <a:xfrm>
            <a:off x="1097524" y="5162245"/>
            <a:ext cx="4529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 listy rozwijanej wybieramy formę organizacyjną klubu</a:t>
            </a:r>
            <a:endParaRPr lang="pl-PL" sz="1200" b="1" i="1" kern="150" dirty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Strzałka: w górę 21">
            <a:extLst>
              <a:ext uri="{FF2B5EF4-FFF2-40B4-BE49-F238E27FC236}">
                <a16:creationId xmlns:a16="http://schemas.microsoft.com/office/drawing/2014/main" id="{7803C37C-CFDE-4076-A1FB-C6780D0ED1BD}"/>
              </a:ext>
            </a:extLst>
          </p:cNvPr>
          <p:cNvSpPr/>
          <p:nvPr/>
        </p:nvSpPr>
        <p:spPr>
          <a:xfrm rot="16200000">
            <a:off x="1222214" y="5858044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D5800D95-91F8-484B-81DE-C2841D23EA02}"/>
              </a:ext>
            </a:extLst>
          </p:cNvPr>
          <p:cNvSpPr txBox="1"/>
          <p:nvPr/>
        </p:nvSpPr>
        <p:spPr>
          <a:xfrm>
            <a:off x="1365398" y="5834999"/>
            <a:ext cx="38449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Datę rejestracji klubu wybieramy z kalendarza</a:t>
            </a:r>
            <a:endParaRPr lang="pl-PL" sz="1200" b="1" i="1" kern="150" dirty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Strzałka: w górę 4">
            <a:extLst>
              <a:ext uri="{FF2B5EF4-FFF2-40B4-BE49-F238E27FC236}">
                <a16:creationId xmlns:a16="http://schemas.microsoft.com/office/drawing/2014/main" id="{71DFB1B2-E477-AE67-4404-72847E97E98B}"/>
              </a:ext>
            </a:extLst>
          </p:cNvPr>
          <p:cNvSpPr/>
          <p:nvPr/>
        </p:nvSpPr>
        <p:spPr>
          <a:xfrm rot="16200000">
            <a:off x="3337150" y="6501245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C7FF0BD4-4B25-D1A4-603F-4847DA8075B3}"/>
              </a:ext>
            </a:extLst>
          </p:cNvPr>
          <p:cNvSpPr txBox="1"/>
          <p:nvPr/>
        </p:nvSpPr>
        <p:spPr>
          <a:xfrm>
            <a:off x="3480334" y="6478200"/>
            <a:ext cx="7553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Wpisujemy nr ewidencyjny klubu</a:t>
            </a:r>
            <a:endParaRPr lang="pl-PL" sz="1200" b="1" i="1" kern="150" dirty="0">
              <a:solidFill>
                <a:srgbClr val="0070C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197D455E-9ADB-3B7B-1B98-D68C77469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6" y="949755"/>
            <a:ext cx="5939205" cy="5846197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EFD0F443-5B98-1ED5-B0CB-A655303A0183}"/>
              </a:ext>
            </a:extLst>
          </p:cNvPr>
          <p:cNvSpPr txBox="1"/>
          <p:nvPr/>
        </p:nvSpPr>
        <p:spPr>
          <a:xfrm>
            <a:off x="10292618" y="6185243"/>
            <a:ext cx="181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Prawidłowo uzupełnione dane</a:t>
            </a:r>
          </a:p>
        </p:txBody>
      </p:sp>
    </p:spTree>
    <p:extLst>
      <p:ext uri="{BB962C8B-B14F-4D97-AF65-F5344CB8AC3E}">
        <p14:creationId xmlns:p14="http://schemas.microsoft.com/office/powerpoint/2010/main" val="2955406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21D40C68-BF46-FE68-2BE0-A4AFA668B4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6" y="1014150"/>
            <a:ext cx="5918220" cy="366919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0A84984-6829-4179-80F7-4680BA4A9677}"/>
              </a:ext>
            </a:extLst>
          </p:cNvPr>
          <p:cNvSpPr txBox="1"/>
          <p:nvPr/>
        </p:nvSpPr>
        <p:spPr>
          <a:xfrm>
            <a:off x="292100" y="241300"/>
            <a:ext cx="1156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Składanie wniosku w systemie elektronicznym AMODIT </a:t>
            </a:r>
            <a:b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Wypełnianie wniosku (należy uzupełnić wszystkie wymagane pola)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223AA48-AEDA-4FC0-B527-62294A523619}"/>
              </a:ext>
            </a:extLst>
          </p:cNvPr>
          <p:cNvSpPr txBox="1"/>
          <p:nvPr/>
        </p:nvSpPr>
        <p:spPr>
          <a:xfrm>
            <a:off x="1309814" y="2716674"/>
            <a:ext cx="4500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Planując koszty realizacji programu można zdecydować się na finansowanie organizacji zgrupowania lub </a:t>
            </a:r>
            <a:b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 zakupu sprzętu sportowego (wynagrodzenie szkoleniowca jest obligatoryjnie wymaganym kosztem).</a:t>
            </a:r>
          </a:p>
        </p:txBody>
      </p:sp>
      <p:sp>
        <p:nvSpPr>
          <p:cNvPr id="13" name="Strzałka: w górę 12">
            <a:extLst>
              <a:ext uri="{FF2B5EF4-FFF2-40B4-BE49-F238E27FC236}">
                <a16:creationId xmlns:a16="http://schemas.microsoft.com/office/drawing/2014/main" id="{EE203466-DFC5-437F-B1AC-EC0C03E4BCF1}"/>
              </a:ext>
            </a:extLst>
          </p:cNvPr>
          <p:cNvSpPr/>
          <p:nvPr/>
        </p:nvSpPr>
        <p:spPr>
          <a:xfrm flipV="1">
            <a:off x="267307" y="2799798"/>
            <a:ext cx="162640" cy="144316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: w górę 13">
            <a:extLst>
              <a:ext uri="{FF2B5EF4-FFF2-40B4-BE49-F238E27FC236}">
                <a16:creationId xmlns:a16="http://schemas.microsoft.com/office/drawing/2014/main" id="{5B44760E-E3AF-444E-A284-51B6F0509DD0}"/>
              </a:ext>
            </a:extLst>
          </p:cNvPr>
          <p:cNvSpPr/>
          <p:nvPr/>
        </p:nvSpPr>
        <p:spPr>
          <a:xfrm flipV="1">
            <a:off x="267307" y="3142018"/>
            <a:ext cx="162640" cy="144316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: w górę 14">
            <a:extLst>
              <a:ext uri="{FF2B5EF4-FFF2-40B4-BE49-F238E27FC236}">
                <a16:creationId xmlns:a16="http://schemas.microsoft.com/office/drawing/2014/main" id="{6B88ABF2-87B1-4F1C-88CD-0B43C6DB5052}"/>
              </a:ext>
            </a:extLst>
          </p:cNvPr>
          <p:cNvSpPr/>
          <p:nvPr/>
        </p:nvSpPr>
        <p:spPr>
          <a:xfrm>
            <a:off x="1821188" y="4344558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Strzałka: w górę 15">
            <a:extLst>
              <a:ext uri="{FF2B5EF4-FFF2-40B4-BE49-F238E27FC236}">
                <a16:creationId xmlns:a16="http://schemas.microsoft.com/office/drawing/2014/main" id="{CAC4B317-F93F-4D64-AD24-657B3653948E}"/>
              </a:ext>
            </a:extLst>
          </p:cNvPr>
          <p:cNvSpPr/>
          <p:nvPr/>
        </p:nvSpPr>
        <p:spPr>
          <a:xfrm>
            <a:off x="1114495" y="4337901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Strzałka: w górę 16">
            <a:extLst>
              <a:ext uri="{FF2B5EF4-FFF2-40B4-BE49-F238E27FC236}">
                <a16:creationId xmlns:a16="http://schemas.microsoft.com/office/drawing/2014/main" id="{86B75481-A1BA-4791-8D71-E4FED088C99F}"/>
              </a:ext>
            </a:extLst>
          </p:cNvPr>
          <p:cNvSpPr/>
          <p:nvPr/>
        </p:nvSpPr>
        <p:spPr>
          <a:xfrm>
            <a:off x="3095019" y="4340849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</a:t>
            </a:r>
          </a:p>
        </p:txBody>
      </p:sp>
      <p:sp>
        <p:nvSpPr>
          <p:cNvPr id="18" name="Strzałka: w górę 17">
            <a:extLst>
              <a:ext uri="{FF2B5EF4-FFF2-40B4-BE49-F238E27FC236}">
                <a16:creationId xmlns:a16="http://schemas.microsoft.com/office/drawing/2014/main" id="{067C6615-EE8B-4829-BC6B-35AC6179282C}"/>
              </a:ext>
            </a:extLst>
          </p:cNvPr>
          <p:cNvSpPr/>
          <p:nvPr/>
        </p:nvSpPr>
        <p:spPr>
          <a:xfrm>
            <a:off x="4351598" y="4340849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                                         </a:t>
            </a:r>
          </a:p>
        </p:txBody>
      </p:sp>
      <p:sp>
        <p:nvSpPr>
          <p:cNvPr id="19" name="Strzałka: w górę 18">
            <a:extLst>
              <a:ext uri="{FF2B5EF4-FFF2-40B4-BE49-F238E27FC236}">
                <a16:creationId xmlns:a16="http://schemas.microsoft.com/office/drawing/2014/main" id="{948312C1-80BE-48D6-A0A8-9851E5CBAEC3}"/>
              </a:ext>
            </a:extLst>
          </p:cNvPr>
          <p:cNvSpPr/>
          <p:nvPr/>
        </p:nvSpPr>
        <p:spPr>
          <a:xfrm>
            <a:off x="5625429" y="4340849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A423D3C-3685-4754-9281-67A1F3CB9669}"/>
              </a:ext>
            </a:extLst>
          </p:cNvPr>
          <p:cNvSpPr txBox="1"/>
          <p:nvPr/>
        </p:nvSpPr>
        <p:spPr>
          <a:xfrm>
            <a:off x="405323" y="5215401"/>
            <a:ext cx="536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Zaznaczając chęć organizacji obozu sportowego pojawi się kolejna rubryka, w której należy wpisać termin i miejsce organizacji obozu.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005ECA4D-8D18-4A61-8685-D44990C1E812}"/>
              </a:ext>
            </a:extLst>
          </p:cNvPr>
          <p:cNvSpPr txBox="1"/>
          <p:nvPr/>
        </p:nvSpPr>
        <p:spPr>
          <a:xfrm>
            <a:off x="8661989" y="5540721"/>
            <a:ext cx="181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Prawidłowo uzupełnione dane</a:t>
            </a:r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4D6649AD-5FBD-3095-A5BE-B2C1E1CCC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97" y="1016655"/>
            <a:ext cx="5893933" cy="4400733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38C5DBE-FA91-DA0D-A9FF-17D833286913}"/>
              </a:ext>
            </a:extLst>
          </p:cNvPr>
          <p:cNvSpPr txBox="1"/>
          <p:nvPr/>
        </p:nvSpPr>
        <p:spPr>
          <a:xfrm>
            <a:off x="418469" y="4618263"/>
            <a:ext cx="5367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Można w rubrykach wpisać pierwsze trzy litery, województwa, powiatu i gminy – system zawęzi nam listę wyboru.</a:t>
            </a:r>
          </a:p>
        </p:txBody>
      </p:sp>
    </p:spTree>
    <p:extLst>
      <p:ext uri="{BB962C8B-B14F-4D97-AF65-F5344CB8AC3E}">
        <p14:creationId xmlns:p14="http://schemas.microsoft.com/office/powerpoint/2010/main" val="106940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747EBCFB-2EB0-4DE2-92E2-98026A540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800" y="86800"/>
            <a:ext cx="9144000" cy="1011237"/>
          </a:xfrm>
        </p:spPr>
        <p:txBody>
          <a:bodyPr>
            <a:normAutofit/>
          </a:bodyPr>
          <a:lstStyle/>
          <a:p>
            <a:pPr algn="l"/>
            <a:r>
              <a:rPr lang="pl-PL" sz="4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Operator Krajowy Programu</a:t>
            </a:r>
          </a:p>
        </p:txBody>
      </p: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73FB2C8B-B914-4F23-8472-B39FC8E85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1" y="5895507"/>
            <a:ext cx="2595418" cy="660483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51E4E7D-FF78-4969-BB4F-A713C061F476}"/>
              </a:ext>
            </a:extLst>
          </p:cNvPr>
          <p:cNvSpPr txBox="1"/>
          <p:nvPr/>
        </p:nvSpPr>
        <p:spPr>
          <a:xfrm>
            <a:off x="757382" y="1625600"/>
            <a:ext cx="105571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kern="1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Operatorem Krajowym Rządowego Programu Klub na </a:t>
            </a:r>
            <a:r>
              <a:rPr lang="pl-PL" sz="2000" kern="15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rok 2023 </a:t>
            </a:r>
            <a:r>
              <a:rPr lang="pl-PL" sz="2000" kern="1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zostało:</a:t>
            </a:r>
            <a:br>
              <a:rPr lang="pl-PL" sz="2000" kern="1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2000" b="1" kern="1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Krajowe Zrzeszenie Ludowe Zespoły Sportowe w Warszawie</a:t>
            </a:r>
            <a:br>
              <a:rPr lang="pl-PL" sz="2000" kern="1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2000" kern="1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01-220 Warszawa ul. S. Krzyżanowskiego 46a</a:t>
            </a:r>
          </a:p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6C45D92-E210-4FF6-BE48-1712A74D54AC}"/>
              </a:ext>
            </a:extLst>
          </p:cNvPr>
          <p:cNvSpPr txBox="1"/>
          <p:nvPr/>
        </p:nvSpPr>
        <p:spPr>
          <a:xfrm>
            <a:off x="757382" y="4459577"/>
            <a:ext cx="10557163" cy="1108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100" b="1" kern="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PODSTAWA PRAWNA PROGRAMU</a:t>
            </a:r>
            <a:endParaRPr lang="pl-PL" sz="1100" kern="15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pl-PL" sz="1100" kern="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Art. 86 ust. 4 ustawy z dnia 19 listopada 2009 r. o grach hazardowych (Dz. U. z 2021 r. poz. 802 i 815), zwanej dalej „ustawą”.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pl-PL" sz="1100" kern="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§ 8 rozporządzenia Ministra Sportu i Turystyki z dnia  12 sierpnia 2019 r. w sprawie przekazywania środków z Funduszu Rozwoju Kultury Fizycznej (Dz. U. poz. 1638), zwanego dalej „rozporządzeniem”.</a:t>
            </a:r>
          </a:p>
        </p:txBody>
      </p:sp>
    </p:spTree>
    <p:extLst>
      <p:ext uri="{BB962C8B-B14F-4D97-AF65-F5344CB8AC3E}">
        <p14:creationId xmlns:p14="http://schemas.microsoft.com/office/powerpoint/2010/main" val="2546159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FCD2B7A1-2BDD-6053-7B1D-C3A5CD933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994" y="887631"/>
            <a:ext cx="5876256" cy="5771072"/>
          </a:xfrm>
          <a:prstGeom prst="rect">
            <a:avLst/>
          </a:prstGeom>
        </p:spPr>
      </p:pic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394F5B96-A22D-8F23-260C-3FBAD67226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02" y="910663"/>
            <a:ext cx="5935659" cy="546425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0A84984-6829-4179-80F7-4680BA4A9677}"/>
              </a:ext>
            </a:extLst>
          </p:cNvPr>
          <p:cNvSpPr txBox="1"/>
          <p:nvPr/>
        </p:nvSpPr>
        <p:spPr>
          <a:xfrm>
            <a:off x="292100" y="241300"/>
            <a:ext cx="1156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Składanie wniosku w systemie elektronicznym AMODIT </a:t>
            </a:r>
            <a:b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Wypełnianie wniosku (należy uzupełnić wszystkie wymagane pola)</a:t>
            </a:r>
          </a:p>
        </p:txBody>
      </p:sp>
      <p:sp>
        <p:nvSpPr>
          <p:cNvPr id="22" name="Strzałka: w górę 21">
            <a:extLst>
              <a:ext uri="{FF2B5EF4-FFF2-40B4-BE49-F238E27FC236}">
                <a16:creationId xmlns:a16="http://schemas.microsoft.com/office/drawing/2014/main" id="{3ACBFF3E-FEF2-4815-9656-6C574BD52F18}"/>
              </a:ext>
            </a:extLst>
          </p:cNvPr>
          <p:cNvSpPr/>
          <p:nvPr/>
        </p:nvSpPr>
        <p:spPr>
          <a:xfrm rot="16200000">
            <a:off x="1230748" y="4007628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: w górę 22">
            <a:extLst>
              <a:ext uri="{FF2B5EF4-FFF2-40B4-BE49-F238E27FC236}">
                <a16:creationId xmlns:a16="http://schemas.microsoft.com/office/drawing/2014/main" id="{095326D8-C01F-47FD-9BAF-861974EE4120}"/>
              </a:ext>
            </a:extLst>
          </p:cNvPr>
          <p:cNvSpPr/>
          <p:nvPr/>
        </p:nvSpPr>
        <p:spPr>
          <a:xfrm>
            <a:off x="1865880" y="3276382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: w górę 23">
            <a:extLst>
              <a:ext uri="{FF2B5EF4-FFF2-40B4-BE49-F238E27FC236}">
                <a16:creationId xmlns:a16="http://schemas.microsoft.com/office/drawing/2014/main" id="{956B8E46-F1A9-4330-975E-F36B8F39CDF3}"/>
              </a:ext>
            </a:extLst>
          </p:cNvPr>
          <p:cNvSpPr/>
          <p:nvPr/>
        </p:nvSpPr>
        <p:spPr>
          <a:xfrm>
            <a:off x="3172825" y="3276382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trzałka: w górę 24">
            <a:extLst>
              <a:ext uri="{FF2B5EF4-FFF2-40B4-BE49-F238E27FC236}">
                <a16:creationId xmlns:a16="http://schemas.microsoft.com/office/drawing/2014/main" id="{DB1B5348-E6B2-46E6-9EFF-09219DB70579}"/>
              </a:ext>
            </a:extLst>
          </p:cNvPr>
          <p:cNvSpPr/>
          <p:nvPr/>
        </p:nvSpPr>
        <p:spPr>
          <a:xfrm rot="16200000">
            <a:off x="3738420" y="4870005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trzałka: w górę 25">
            <a:extLst>
              <a:ext uri="{FF2B5EF4-FFF2-40B4-BE49-F238E27FC236}">
                <a16:creationId xmlns:a16="http://schemas.microsoft.com/office/drawing/2014/main" id="{14C1DF5F-3383-42D3-95F2-D2216859CED1}"/>
              </a:ext>
            </a:extLst>
          </p:cNvPr>
          <p:cNvSpPr/>
          <p:nvPr/>
        </p:nvSpPr>
        <p:spPr>
          <a:xfrm>
            <a:off x="1596459" y="6092636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Strzałka: w górę 26">
            <a:extLst>
              <a:ext uri="{FF2B5EF4-FFF2-40B4-BE49-F238E27FC236}">
                <a16:creationId xmlns:a16="http://schemas.microsoft.com/office/drawing/2014/main" id="{CE93C35F-6CC4-4FB7-8E45-76C1C12E64B0}"/>
              </a:ext>
            </a:extLst>
          </p:cNvPr>
          <p:cNvSpPr/>
          <p:nvPr/>
        </p:nvSpPr>
        <p:spPr>
          <a:xfrm>
            <a:off x="3230142" y="6092636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Strzałka: w górę 27">
            <a:extLst>
              <a:ext uri="{FF2B5EF4-FFF2-40B4-BE49-F238E27FC236}">
                <a16:creationId xmlns:a16="http://schemas.microsoft.com/office/drawing/2014/main" id="{1F0A1C44-C524-4DD8-ACB5-8F38600F19CA}"/>
              </a:ext>
            </a:extLst>
          </p:cNvPr>
          <p:cNvSpPr/>
          <p:nvPr/>
        </p:nvSpPr>
        <p:spPr>
          <a:xfrm>
            <a:off x="4369068" y="6087060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Strzałka: w górę 28">
            <a:extLst>
              <a:ext uri="{FF2B5EF4-FFF2-40B4-BE49-F238E27FC236}">
                <a16:creationId xmlns:a16="http://schemas.microsoft.com/office/drawing/2014/main" id="{F809CE32-F78E-4E0F-9FAC-F69E613C8885}"/>
              </a:ext>
            </a:extLst>
          </p:cNvPr>
          <p:cNvSpPr/>
          <p:nvPr/>
        </p:nvSpPr>
        <p:spPr>
          <a:xfrm rot="16200000">
            <a:off x="5151584" y="5171734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06530026-1E5B-4A47-B62B-3BD6F3137AC7}"/>
              </a:ext>
            </a:extLst>
          </p:cNvPr>
          <p:cNvSpPr txBox="1"/>
          <p:nvPr/>
        </p:nvSpPr>
        <p:spPr>
          <a:xfrm>
            <a:off x="5305140" y="5157924"/>
            <a:ext cx="1819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Ważne</a:t>
            </a:r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FBB58B6B-28EA-449D-A5B3-A7691C3330B1}"/>
              </a:ext>
            </a:extLst>
          </p:cNvPr>
          <p:cNvSpPr txBox="1"/>
          <p:nvPr/>
        </p:nvSpPr>
        <p:spPr>
          <a:xfrm>
            <a:off x="2788375" y="3554269"/>
            <a:ext cx="3308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Zapisując zmiany „</a:t>
            </a:r>
            <a:r>
              <a:rPr lang="pl-PL" sz="1200" b="1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ikona zapisz</a:t>
            </a:r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” program dokona podsumowania danych.</a:t>
            </a:r>
          </a:p>
        </p:txBody>
      </p:sp>
      <p:sp>
        <p:nvSpPr>
          <p:cNvPr id="33" name="pole tekstowe 32">
            <a:extLst>
              <a:ext uri="{FF2B5EF4-FFF2-40B4-BE49-F238E27FC236}">
                <a16:creationId xmlns:a16="http://schemas.microsoft.com/office/drawing/2014/main" id="{6D92284F-89AD-41B8-9C8D-AA430418EC91}"/>
              </a:ext>
            </a:extLst>
          </p:cNvPr>
          <p:cNvSpPr txBox="1"/>
          <p:nvPr/>
        </p:nvSpPr>
        <p:spPr>
          <a:xfrm>
            <a:off x="10321834" y="3881774"/>
            <a:ext cx="181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Prawidłowo uzupełnione dane</a:t>
            </a:r>
          </a:p>
        </p:txBody>
      </p:sp>
    </p:spTree>
    <p:extLst>
      <p:ext uri="{BB962C8B-B14F-4D97-AF65-F5344CB8AC3E}">
        <p14:creationId xmlns:p14="http://schemas.microsoft.com/office/powerpoint/2010/main" val="2901997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40A84984-6829-4179-80F7-4680BA4A9677}"/>
              </a:ext>
            </a:extLst>
          </p:cNvPr>
          <p:cNvSpPr txBox="1"/>
          <p:nvPr/>
        </p:nvSpPr>
        <p:spPr>
          <a:xfrm>
            <a:off x="292100" y="241300"/>
            <a:ext cx="1156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Składanie wniosku w systemie elektronicznym AMODIT </a:t>
            </a:r>
            <a:b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Wypełnianie wniosku (należy uzupełnić wszystkie wymagane pola)</a:t>
            </a:r>
          </a:p>
        </p:txBody>
      </p: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87503E43-D55D-4AAE-8CF0-C2F7B946D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1185"/>
            <a:ext cx="6076571" cy="4355942"/>
          </a:xfrm>
          <a:prstGeom prst="rect">
            <a:avLst/>
          </a:prstGeom>
        </p:spPr>
      </p:pic>
      <p:sp>
        <p:nvSpPr>
          <p:cNvPr id="18" name="Strzałka: w górę 17">
            <a:extLst>
              <a:ext uri="{FF2B5EF4-FFF2-40B4-BE49-F238E27FC236}">
                <a16:creationId xmlns:a16="http://schemas.microsoft.com/office/drawing/2014/main" id="{10926490-963D-40C4-AD1C-6737252AA334}"/>
              </a:ext>
            </a:extLst>
          </p:cNvPr>
          <p:cNvSpPr/>
          <p:nvPr/>
        </p:nvSpPr>
        <p:spPr>
          <a:xfrm>
            <a:off x="561615" y="3373584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F6AAFBB8-B93C-486B-AF70-C8A56FAE62E9}"/>
              </a:ext>
            </a:extLst>
          </p:cNvPr>
          <p:cNvSpPr txBox="1"/>
          <p:nvPr/>
        </p:nvSpPr>
        <p:spPr>
          <a:xfrm>
            <a:off x="693233" y="3276692"/>
            <a:ext cx="5051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Klikając „+” możemy dodać kolejny wiersz na następny rodzaj sprzętu. </a:t>
            </a:r>
            <a:r>
              <a:rPr lang="pl-PL" sz="1200" i="1" kern="15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Zapisujemy zmiany = program dokona podsumowań!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4AAF4BFD-C01E-45C0-A874-D275FD3ADE61}"/>
              </a:ext>
            </a:extLst>
          </p:cNvPr>
          <p:cNvSpPr txBox="1"/>
          <p:nvPr/>
        </p:nvSpPr>
        <p:spPr>
          <a:xfrm>
            <a:off x="1202513" y="4464990"/>
            <a:ext cx="5051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Szczegółowo opisujemy planowane działania jakie mamy zamiar realizować w ramach programu.</a:t>
            </a:r>
            <a:endParaRPr lang="pl-PL" sz="1200" i="1" kern="150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Strzałka: w górę 20">
            <a:extLst>
              <a:ext uri="{FF2B5EF4-FFF2-40B4-BE49-F238E27FC236}">
                <a16:creationId xmlns:a16="http://schemas.microsoft.com/office/drawing/2014/main" id="{553B811D-A18D-4F1E-84E3-F8FD8F319F1C}"/>
              </a:ext>
            </a:extLst>
          </p:cNvPr>
          <p:cNvSpPr/>
          <p:nvPr/>
        </p:nvSpPr>
        <p:spPr>
          <a:xfrm rot="16200000">
            <a:off x="1038910" y="4585256"/>
            <a:ext cx="103367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A28B25B0-93D4-49FA-ACF7-EAE3B6829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181" y="1052559"/>
            <a:ext cx="6204115" cy="4355942"/>
          </a:xfrm>
          <a:prstGeom prst="rect">
            <a:avLst/>
          </a:prstGeom>
        </p:spPr>
      </p:pic>
      <p:sp>
        <p:nvSpPr>
          <p:cNvPr id="31" name="pole tekstowe 30">
            <a:extLst>
              <a:ext uri="{FF2B5EF4-FFF2-40B4-BE49-F238E27FC236}">
                <a16:creationId xmlns:a16="http://schemas.microsoft.com/office/drawing/2014/main" id="{3682ED11-E3CC-4199-963B-412A81B23A7D}"/>
              </a:ext>
            </a:extLst>
          </p:cNvPr>
          <p:cNvSpPr txBox="1"/>
          <p:nvPr/>
        </p:nvSpPr>
        <p:spPr>
          <a:xfrm>
            <a:off x="8648309" y="5408501"/>
            <a:ext cx="181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Prawidłowo uzupełnione dane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4AED263-22DB-BCEF-3B65-60CD7D0B1E5B}"/>
              </a:ext>
            </a:extLst>
          </p:cNvPr>
          <p:cNvSpPr txBox="1"/>
          <p:nvPr/>
        </p:nvSpPr>
        <p:spPr>
          <a:xfrm>
            <a:off x="292100" y="5514019"/>
            <a:ext cx="580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Uwaga: </a:t>
            </a:r>
            <a:br>
              <a:rPr lang="pl-PL" sz="1200" i="1" kern="15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200" i="1" kern="15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 przypadku wyboru pola zakup sprzętu wypełniamy wniosek jak wyżej.</a:t>
            </a:r>
          </a:p>
        </p:txBody>
      </p:sp>
    </p:spTree>
    <p:extLst>
      <p:ext uri="{BB962C8B-B14F-4D97-AF65-F5344CB8AC3E}">
        <p14:creationId xmlns:p14="http://schemas.microsoft.com/office/powerpoint/2010/main" val="1329257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stół&#10;&#10;Opis wygenerowany automatycznie">
            <a:extLst>
              <a:ext uri="{FF2B5EF4-FFF2-40B4-BE49-F238E27FC236}">
                <a16:creationId xmlns:a16="http://schemas.microsoft.com/office/drawing/2014/main" id="{943183B2-AB02-7D51-D993-A68C4223F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49" y="948689"/>
            <a:ext cx="5957455" cy="4544009"/>
          </a:xfrm>
          <a:prstGeom prst="rect">
            <a:avLst/>
          </a:prstGeom>
        </p:spPr>
      </p:pic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BE651C58-3649-9534-B1B3-E1106DA9B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6" y="961666"/>
            <a:ext cx="5957455" cy="4373760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0A84984-6829-4179-80F7-4680BA4A9677}"/>
              </a:ext>
            </a:extLst>
          </p:cNvPr>
          <p:cNvSpPr txBox="1"/>
          <p:nvPr/>
        </p:nvSpPr>
        <p:spPr>
          <a:xfrm>
            <a:off x="292100" y="241300"/>
            <a:ext cx="1156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Składanie wniosku w systemie elektronicznym AMODIT </a:t>
            </a:r>
            <a:b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Wypełnianie wniosku (należy uzupełnić wszystkie wymagane pola)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3613671-6B63-4555-837B-E186A0283123}"/>
              </a:ext>
            </a:extLst>
          </p:cNvPr>
          <p:cNvSpPr txBox="1"/>
          <p:nvPr/>
        </p:nvSpPr>
        <p:spPr>
          <a:xfrm>
            <a:off x="138545" y="5323032"/>
            <a:ext cx="5957455" cy="1345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Należy zadeklarować wkład własny – w jakim segmencie wydatków będzie się on znajdował. Minimalny wkład własny dla klubu jednosekcyjnego wynosi 5% = </a:t>
            </a:r>
            <a:r>
              <a:rPr lang="pl-PL" sz="1200" b="1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526.32 zł </a:t>
            </a:r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(kolumna „wkład własny”).</a:t>
            </a:r>
            <a:br>
              <a:rPr lang="pl-PL" sz="1200" b="1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 kolumnie „ze środków ministerstwa” – prowadzenie zajęć sportowych - należy wpisać kwotę 6 000 zł (obligatoryjna - minimalna kwota dla klubu jednosekcyjnego).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93A37499-29CD-4A45-A96B-3E4703B19BE4}"/>
              </a:ext>
            </a:extLst>
          </p:cNvPr>
          <p:cNvSpPr txBox="1"/>
          <p:nvPr/>
        </p:nvSpPr>
        <p:spPr>
          <a:xfrm>
            <a:off x="7404120" y="5813767"/>
            <a:ext cx="3308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Zapisując zmiany „</a:t>
            </a:r>
            <a:r>
              <a:rPr lang="pl-PL" sz="1200" b="1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ikona zapisz</a:t>
            </a:r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” program dokona podsumowania danych.</a:t>
            </a:r>
          </a:p>
        </p:txBody>
      </p:sp>
      <p:sp>
        <p:nvSpPr>
          <p:cNvPr id="22" name="Strzałka: w górę 21">
            <a:extLst>
              <a:ext uri="{FF2B5EF4-FFF2-40B4-BE49-F238E27FC236}">
                <a16:creationId xmlns:a16="http://schemas.microsoft.com/office/drawing/2014/main" id="{53C96976-F178-43BD-81AA-3E477425EB58}"/>
              </a:ext>
            </a:extLst>
          </p:cNvPr>
          <p:cNvSpPr/>
          <p:nvPr/>
        </p:nvSpPr>
        <p:spPr>
          <a:xfrm>
            <a:off x="8892817" y="5520578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581439FF-9DA7-463B-95B6-3F6D8DCF6346}"/>
              </a:ext>
            </a:extLst>
          </p:cNvPr>
          <p:cNvSpPr txBox="1"/>
          <p:nvPr/>
        </p:nvSpPr>
        <p:spPr>
          <a:xfrm>
            <a:off x="10260449" y="4912328"/>
            <a:ext cx="181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Prawidłowo uzupełnione dane</a:t>
            </a:r>
          </a:p>
        </p:txBody>
      </p:sp>
    </p:spTree>
    <p:extLst>
      <p:ext uri="{BB962C8B-B14F-4D97-AF65-F5344CB8AC3E}">
        <p14:creationId xmlns:p14="http://schemas.microsoft.com/office/powerpoint/2010/main" val="2382148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D67F2F89-A3EF-64E5-7F25-CB7B88F98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994" y="862706"/>
            <a:ext cx="5708872" cy="570206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00EC01C6-CF98-0E5F-7ED4-105009B88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868666"/>
            <a:ext cx="5470804" cy="555567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0A84984-6829-4179-80F7-4680BA4A9677}"/>
              </a:ext>
            </a:extLst>
          </p:cNvPr>
          <p:cNvSpPr txBox="1"/>
          <p:nvPr/>
        </p:nvSpPr>
        <p:spPr>
          <a:xfrm>
            <a:off x="292100" y="241300"/>
            <a:ext cx="1156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Składanie wniosku w systemie elektronicznym AMODIT </a:t>
            </a:r>
            <a:b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Wypełnianie wniosku (należy uzupełnić wszystkie wymagane pola)</a:t>
            </a:r>
          </a:p>
        </p:txBody>
      </p:sp>
      <p:sp>
        <p:nvSpPr>
          <p:cNvPr id="13" name="Strzałka: w górę 12">
            <a:extLst>
              <a:ext uri="{FF2B5EF4-FFF2-40B4-BE49-F238E27FC236}">
                <a16:creationId xmlns:a16="http://schemas.microsoft.com/office/drawing/2014/main" id="{42F662A4-19EE-4D42-8252-469FEA2C3107}"/>
              </a:ext>
            </a:extLst>
          </p:cNvPr>
          <p:cNvSpPr/>
          <p:nvPr/>
        </p:nvSpPr>
        <p:spPr>
          <a:xfrm rot="16200000">
            <a:off x="755583" y="3464628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: w górę 13">
            <a:extLst>
              <a:ext uri="{FF2B5EF4-FFF2-40B4-BE49-F238E27FC236}">
                <a16:creationId xmlns:a16="http://schemas.microsoft.com/office/drawing/2014/main" id="{85D10BD8-8311-4160-8D0C-533827DD5EDB}"/>
              </a:ext>
            </a:extLst>
          </p:cNvPr>
          <p:cNvSpPr/>
          <p:nvPr/>
        </p:nvSpPr>
        <p:spPr>
          <a:xfrm rot="16200000">
            <a:off x="2903047" y="3135309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C3326EA-3C50-45FB-8DE3-A16EED9B0488}"/>
              </a:ext>
            </a:extLst>
          </p:cNvPr>
          <p:cNvSpPr txBox="1"/>
          <p:nvPr/>
        </p:nvSpPr>
        <p:spPr>
          <a:xfrm>
            <a:off x="3093547" y="3121499"/>
            <a:ext cx="2303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Uruchamiamy pole wyboru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BE4F411-7D42-48A4-8BE4-9C3B38704037}"/>
              </a:ext>
            </a:extLst>
          </p:cNvPr>
          <p:cNvSpPr txBox="1"/>
          <p:nvPr/>
        </p:nvSpPr>
        <p:spPr>
          <a:xfrm>
            <a:off x="946083" y="3449392"/>
            <a:ext cx="2303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Dodajemy kolejny wiersz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A93DC36A-D632-4305-A9C0-F5D5730DF9BD}"/>
              </a:ext>
            </a:extLst>
          </p:cNvPr>
          <p:cNvSpPr txBox="1"/>
          <p:nvPr/>
        </p:nvSpPr>
        <p:spPr>
          <a:xfrm>
            <a:off x="2022120" y="4757766"/>
            <a:ext cx="2303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Dodatkowe informacje</a:t>
            </a:r>
          </a:p>
        </p:txBody>
      </p:sp>
      <p:sp>
        <p:nvSpPr>
          <p:cNvPr id="19" name="Strzałka: w górę 18">
            <a:extLst>
              <a:ext uri="{FF2B5EF4-FFF2-40B4-BE49-F238E27FC236}">
                <a16:creationId xmlns:a16="http://schemas.microsoft.com/office/drawing/2014/main" id="{10DCD5B8-CA4C-47F4-80D0-ED570EEC11EF}"/>
              </a:ext>
            </a:extLst>
          </p:cNvPr>
          <p:cNvSpPr/>
          <p:nvPr/>
        </p:nvSpPr>
        <p:spPr>
          <a:xfrm>
            <a:off x="1925006" y="6147741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EDD6CC05-991C-461B-9F12-FACF2C36A54F}"/>
              </a:ext>
            </a:extLst>
          </p:cNvPr>
          <p:cNvSpPr txBox="1"/>
          <p:nvPr/>
        </p:nvSpPr>
        <p:spPr>
          <a:xfrm>
            <a:off x="2008072" y="6167684"/>
            <a:ext cx="330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 wprowadzeniu wartości  i </a:t>
            </a:r>
            <a:r>
              <a:rPr lang="pl-PL" sz="1200" b="1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zapisaniu zmian </a:t>
            </a:r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pojawi się dodatkowe pole opisu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C5B7E2AD-3C00-45D3-A320-75A6F9D15A65}"/>
              </a:ext>
            </a:extLst>
          </p:cNvPr>
          <p:cNvSpPr txBox="1"/>
          <p:nvPr/>
        </p:nvSpPr>
        <p:spPr>
          <a:xfrm>
            <a:off x="10260449" y="4912328"/>
            <a:ext cx="181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Prawidłowo uzupełnione dane</a:t>
            </a:r>
          </a:p>
        </p:txBody>
      </p:sp>
    </p:spTree>
    <p:extLst>
      <p:ext uri="{BB962C8B-B14F-4D97-AF65-F5344CB8AC3E}">
        <p14:creationId xmlns:p14="http://schemas.microsoft.com/office/powerpoint/2010/main" val="2627569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BFE4EDA-A06A-6C95-20D0-33C2EF1D1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12" y="887631"/>
            <a:ext cx="11781775" cy="550877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0A84984-6829-4179-80F7-4680BA4A9677}"/>
              </a:ext>
            </a:extLst>
          </p:cNvPr>
          <p:cNvSpPr txBox="1"/>
          <p:nvPr/>
        </p:nvSpPr>
        <p:spPr>
          <a:xfrm>
            <a:off x="292100" y="241300"/>
            <a:ext cx="1156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Składanie wniosku w systemie elektronicznym AMODIT </a:t>
            </a:r>
            <a:b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Wypełnianie wniosku (należy uzupełnić wszystkie wymagane pola)</a:t>
            </a:r>
          </a:p>
        </p:txBody>
      </p:sp>
      <p:sp>
        <p:nvSpPr>
          <p:cNvPr id="13" name="Strzałka: w górę 12">
            <a:extLst>
              <a:ext uri="{FF2B5EF4-FFF2-40B4-BE49-F238E27FC236}">
                <a16:creationId xmlns:a16="http://schemas.microsoft.com/office/drawing/2014/main" id="{22D29D9E-58FD-4834-A209-FD7F7EE90DA5}"/>
              </a:ext>
            </a:extLst>
          </p:cNvPr>
          <p:cNvSpPr/>
          <p:nvPr/>
        </p:nvSpPr>
        <p:spPr>
          <a:xfrm rot="16200000">
            <a:off x="3602740" y="2585818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7860317-3E91-4547-AB28-C37875A195AD}"/>
              </a:ext>
            </a:extLst>
          </p:cNvPr>
          <p:cNvSpPr txBox="1"/>
          <p:nvPr/>
        </p:nvSpPr>
        <p:spPr>
          <a:xfrm>
            <a:off x="3793240" y="2572008"/>
            <a:ext cx="8506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Wybór z rozwijanej listy – deklaracja czy wnioskodawca będzie lub nie będzie pobierał opłat.</a:t>
            </a:r>
          </a:p>
        </p:txBody>
      </p:sp>
      <p:sp>
        <p:nvSpPr>
          <p:cNvPr id="15" name="Strzałka: w górę 14">
            <a:extLst>
              <a:ext uri="{FF2B5EF4-FFF2-40B4-BE49-F238E27FC236}">
                <a16:creationId xmlns:a16="http://schemas.microsoft.com/office/drawing/2014/main" id="{260CB0A8-638B-412D-830B-87A70FAA89AB}"/>
              </a:ext>
            </a:extLst>
          </p:cNvPr>
          <p:cNvSpPr/>
          <p:nvPr/>
        </p:nvSpPr>
        <p:spPr>
          <a:xfrm rot="16200000">
            <a:off x="3602736" y="5901895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721F7AD-1471-448B-9AE8-3CA00A777585}"/>
              </a:ext>
            </a:extLst>
          </p:cNvPr>
          <p:cNvSpPr txBox="1"/>
          <p:nvPr/>
        </p:nvSpPr>
        <p:spPr>
          <a:xfrm>
            <a:off x="3793236" y="5888085"/>
            <a:ext cx="8506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Informacja o zdobytych punktach w systemie współzawodnictwa sportowego młodzieży w roku 2022.</a:t>
            </a:r>
          </a:p>
        </p:txBody>
      </p:sp>
      <p:sp>
        <p:nvSpPr>
          <p:cNvPr id="18" name="Strzałka: w górę 17">
            <a:extLst>
              <a:ext uri="{FF2B5EF4-FFF2-40B4-BE49-F238E27FC236}">
                <a16:creationId xmlns:a16="http://schemas.microsoft.com/office/drawing/2014/main" id="{254DA20C-38EE-4A54-8074-F756FF0E2510}"/>
              </a:ext>
            </a:extLst>
          </p:cNvPr>
          <p:cNvSpPr/>
          <p:nvPr/>
        </p:nvSpPr>
        <p:spPr>
          <a:xfrm>
            <a:off x="2822664" y="4594660"/>
            <a:ext cx="83635" cy="12654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Strzałka: w górę 18">
            <a:extLst>
              <a:ext uri="{FF2B5EF4-FFF2-40B4-BE49-F238E27FC236}">
                <a16:creationId xmlns:a16="http://schemas.microsoft.com/office/drawing/2014/main" id="{3AD25FDA-1C74-4C56-B244-E3AC8A409E60}"/>
              </a:ext>
            </a:extLst>
          </p:cNvPr>
          <p:cNvSpPr/>
          <p:nvPr/>
        </p:nvSpPr>
        <p:spPr>
          <a:xfrm>
            <a:off x="5311864" y="4595198"/>
            <a:ext cx="83635" cy="12654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: w górę 20">
            <a:extLst>
              <a:ext uri="{FF2B5EF4-FFF2-40B4-BE49-F238E27FC236}">
                <a16:creationId xmlns:a16="http://schemas.microsoft.com/office/drawing/2014/main" id="{24644DB8-92AF-464D-B05F-B073D99BA871}"/>
              </a:ext>
            </a:extLst>
          </p:cNvPr>
          <p:cNvSpPr/>
          <p:nvPr/>
        </p:nvSpPr>
        <p:spPr>
          <a:xfrm>
            <a:off x="7644046" y="4595198"/>
            <a:ext cx="83635" cy="12654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Strzałka: w górę 28">
            <a:extLst>
              <a:ext uri="{FF2B5EF4-FFF2-40B4-BE49-F238E27FC236}">
                <a16:creationId xmlns:a16="http://schemas.microsoft.com/office/drawing/2014/main" id="{7EFC44F4-8DF9-46D8-96FE-1460A01F12F5}"/>
              </a:ext>
            </a:extLst>
          </p:cNvPr>
          <p:cNvSpPr/>
          <p:nvPr/>
        </p:nvSpPr>
        <p:spPr>
          <a:xfrm>
            <a:off x="2809415" y="4985285"/>
            <a:ext cx="83635" cy="12654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Strzałka: w górę 29">
            <a:extLst>
              <a:ext uri="{FF2B5EF4-FFF2-40B4-BE49-F238E27FC236}">
                <a16:creationId xmlns:a16="http://schemas.microsoft.com/office/drawing/2014/main" id="{C282BC5D-D601-41D4-8F83-A51EAA80B0EE}"/>
              </a:ext>
            </a:extLst>
          </p:cNvPr>
          <p:cNvSpPr/>
          <p:nvPr/>
        </p:nvSpPr>
        <p:spPr>
          <a:xfrm>
            <a:off x="5307241" y="4977197"/>
            <a:ext cx="83635" cy="12654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Strzałka: w górę 30">
            <a:extLst>
              <a:ext uri="{FF2B5EF4-FFF2-40B4-BE49-F238E27FC236}">
                <a16:creationId xmlns:a16="http://schemas.microsoft.com/office/drawing/2014/main" id="{9C125744-24E0-4B22-AC08-BB210B4C5775}"/>
              </a:ext>
            </a:extLst>
          </p:cNvPr>
          <p:cNvSpPr/>
          <p:nvPr/>
        </p:nvSpPr>
        <p:spPr>
          <a:xfrm>
            <a:off x="7639423" y="4977197"/>
            <a:ext cx="83635" cy="12654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Strzałka: w górę 32">
            <a:extLst>
              <a:ext uri="{FF2B5EF4-FFF2-40B4-BE49-F238E27FC236}">
                <a16:creationId xmlns:a16="http://schemas.microsoft.com/office/drawing/2014/main" id="{09410824-D450-4E97-B2CF-82C243E158B3}"/>
              </a:ext>
            </a:extLst>
          </p:cNvPr>
          <p:cNvSpPr/>
          <p:nvPr/>
        </p:nvSpPr>
        <p:spPr>
          <a:xfrm rot="3319356">
            <a:off x="11084275" y="1036732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8B2A43BB-BFBA-42E5-A142-AC13526DD939}"/>
              </a:ext>
            </a:extLst>
          </p:cNvPr>
          <p:cNvSpPr txBox="1"/>
          <p:nvPr/>
        </p:nvSpPr>
        <p:spPr>
          <a:xfrm>
            <a:off x="3806566" y="1150252"/>
            <a:ext cx="79980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Po </a:t>
            </a:r>
            <a:r>
              <a:rPr lang="pl-PL" sz="1200" b="1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zapisaniu zmian </a:t>
            </a:r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wypełnione dane zostaną automatycznie podsumowane przez program.</a:t>
            </a:r>
          </a:p>
        </p:txBody>
      </p:sp>
    </p:spTree>
    <p:extLst>
      <p:ext uri="{BB962C8B-B14F-4D97-AF65-F5344CB8AC3E}">
        <p14:creationId xmlns:p14="http://schemas.microsoft.com/office/powerpoint/2010/main" val="975820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FE1809F5-49F8-70AA-FD2B-90CBD4642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28" y="1027163"/>
            <a:ext cx="11752053" cy="486598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0A84984-6829-4179-80F7-4680BA4A9677}"/>
              </a:ext>
            </a:extLst>
          </p:cNvPr>
          <p:cNvSpPr txBox="1"/>
          <p:nvPr/>
        </p:nvSpPr>
        <p:spPr>
          <a:xfrm>
            <a:off x="292100" y="241300"/>
            <a:ext cx="1156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Składanie wniosku w systemie elektronicznym AMODIT </a:t>
            </a:r>
            <a:b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Wypełnianie wniosku (należy uzupełnić wszystkie wymagane pola)</a:t>
            </a:r>
          </a:p>
        </p:txBody>
      </p:sp>
      <p:sp>
        <p:nvSpPr>
          <p:cNvPr id="13" name="Strzałka: w górę 12">
            <a:extLst>
              <a:ext uri="{FF2B5EF4-FFF2-40B4-BE49-F238E27FC236}">
                <a16:creationId xmlns:a16="http://schemas.microsoft.com/office/drawing/2014/main" id="{F6E6C962-5017-4E77-9D16-18B951C93D74}"/>
              </a:ext>
            </a:extLst>
          </p:cNvPr>
          <p:cNvSpPr/>
          <p:nvPr/>
        </p:nvSpPr>
        <p:spPr>
          <a:xfrm rot="10800000">
            <a:off x="11620261" y="794096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7366460-531A-46D3-BF63-783FB10AA06D}"/>
              </a:ext>
            </a:extLst>
          </p:cNvPr>
          <p:cNvSpPr txBox="1"/>
          <p:nvPr/>
        </p:nvSpPr>
        <p:spPr>
          <a:xfrm>
            <a:off x="10173833" y="5369172"/>
            <a:ext cx="181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Prawidłowo uzupełnione dane</a:t>
            </a:r>
          </a:p>
        </p:txBody>
      </p:sp>
    </p:spTree>
    <p:extLst>
      <p:ext uri="{BB962C8B-B14F-4D97-AF65-F5344CB8AC3E}">
        <p14:creationId xmlns:p14="http://schemas.microsoft.com/office/powerpoint/2010/main" val="1021176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8723536D-7F82-11D9-489D-A72EF2AB9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7" y="998207"/>
            <a:ext cx="6164693" cy="4546121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0A84984-6829-4179-80F7-4680BA4A9677}"/>
              </a:ext>
            </a:extLst>
          </p:cNvPr>
          <p:cNvSpPr txBox="1"/>
          <p:nvPr/>
        </p:nvSpPr>
        <p:spPr>
          <a:xfrm>
            <a:off x="292100" y="241300"/>
            <a:ext cx="1156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Składanie wniosku w systemie elektronicznym AMODIT </a:t>
            </a:r>
            <a:b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Wypełnianie wniosku (należy uzupełnić wszystkie wymagane pola)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9307707-F7E4-4FF7-AD25-B2DA04ABDE03}"/>
              </a:ext>
            </a:extLst>
          </p:cNvPr>
          <p:cNvSpPr txBox="1"/>
          <p:nvPr/>
        </p:nvSpPr>
        <p:spPr>
          <a:xfrm>
            <a:off x="1496294" y="3407478"/>
            <a:ext cx="3457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Należy wypełnić wszystkie wymagane pola</a:t>
            </a:r>
          </a:p>
        </p:txBody>
      </p:sp>
      <p:sp>
        <p:nvSpPr>
          <p:cNvPr id="10" name="Strzałka: w górę 9">
            <a:extLst>
              <a:ext uri="{FF2B5EF4-FFF2-40B4-BE49-F238E27FC236}">
                <a16:creationId xmlns:a16="http://schemas.microsoft.com/office/drawing/2014/main" id="{3E32AA83-9D98-4A7F-AF98-BAA72AF629AB}"/>
              </a:ext>
            </a:extLst>
          </p:cNvPr>
          <p:cNvSpPr/>
          <p:nvPr/>
        </p:nvSpPr>
        <p:spPr>
          <a:xfrm rot="16200000">
            <a:off x="2945858" y="5161717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73A1AB0-D540-4BDE-A0DB-43E406284F0F}"/>
              </a:ext>
            </a:extLst>
          </p:cNvPr>
          <p:cNvSpPr txBox="1"/>
          <p:nvPr/>
        </p:nvSpPr>
        <p:spPr>
          <a:xfrm>
            <a:off x="3136358" y="5147907"/>
            <a:ext cx="3457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Oświadczenie z rozwijanego menu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54A37D7-2EB6-4D67-8534-75AEA3147E4A}"/>
              </a:ext>
            </a:extLst>
          </p:cNvPr>
          <p:cNvSpPr txBox="1"/>
          <p:nvPr/>
        </p:nvSpPr>
        <p:spPr>
          <a:xfrm>
            <a:off x="8704097" y="5810539"/>
            <a:ext cx="181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Prawidłowo uzupełnione dane</a:t>
            </a:r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B2909825-ECFE-9DF8-3C21-097DCA76C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828" y="975692"/>
            <a:ext cx="6772393" cy="471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44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27849E71-AE81-AD81-08CA-66E3FEF92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887631"/>
            <a:ext cx="11726174" cy="580017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0A84984-6829-4179-80F7-4680BA4A9677}"/>
              </a:ext>
            </a:extLst>
          </p:cNvPr>
          <p:cNvSpPr txBox="1"/>
          <p:nvPr/>
        </p:nvSpPr>
        <p:spPr>
          <a:xfrm>
            <a:off x="292100" y="241300"/>
            <a:ext cx="1156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Składanie wniosku w systemie elektronicznym AMODIT </a:t>
            </a:r>
            <a:b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Wypełnianie wniosku – załączniki (należy zadeklarować składane załączniki)</a:t>
            </a:r>
          </a:p>
        </p:txBody>
      </p:sp>
      <p:sp>
        <p:nvSpPr>
          <p:cNvPr id="12" name="Strzałka: w górę 11">
            <a:extLst>
              <a:ext uri="{FF2B5EF4-FFF2-40B4-BE49-F238E27FC236}">
                <a16:creationId xmlns:a16="http://schemas.microsoft.com/office/drawing/2014/main" id="{412C8792-8670-437D-BEE8-B511B51642A0}"/>
              </a:ext>
            </a:extLst>
          </p:cNvPr>
          <p:cNvSpPr/>
          <p:nvPr/>
        </p:nvSpPr>
        <p:spPr>
          <a:xfrm rot="10800000">
            <a:off x="585718" y="4947861"/>
            <a:ext cx="139053" cy="163487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górę 12">
            <a:extLst>
              <a:ext uri="{FF2B5EF4-FFF2-40B4-BE49-F238E27FC236}">
                <a16:creationId xmlns:a16="http://schemas.microsoft.com/office/drawing/2014/main" id="{FCF7B5F5-57E3-43FF-95B7-D0A868DB3D9F}"/>
              </a:ext>
            </a:extLst>
          </p:cNvPr>
          <p:cNvSpPr/>
          <p:nvPr/>
        </p:nvSpPr>
        <p:spPr>
          <a:xfrm rot="10800000">
            <a:off x="577275" y="3918522"/>
            <a:ext cx="139053" cy="163487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: w górę 13">
            <a:extLst>
              <a:ext uri="{FF2B5EF4-FFF2-40B4-BE49-F238E27FC236}">
                <a16:creationId xmlns:a16="http://schemas.microsoft.com/office/drawing/2014/main" id="{4D4DD132-90CA-4159-B503-BC181A7EDBCD}"/>
              </a:ext>
            </a:extLst>
          </p:cNvPr>
          <p:cNvSpPr/>
          <p:nvPr/>
        </p:nvSpPr>
        <p:spPr>
          <a:xfrm rot="10800000">
            <a:off x="585900" y="5525386"/>
            <a:ext cx="139053" cy="163487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: w górę 14">
            <a:extLst>
              <a:ext uri="{FF2B5EF4-FFF2-40B4-BE49-F238E27FC236}">
                <a16:creationId xmlns:a16="http://schemas.microsoft.com/office/drawing/2014/main" id="{73C82ADA-331B-459A-A6EF-DEED3A5597E2}"/>
              </a:ext>
            </a:extLst>
          </p:cNvPr>
          <p:cNvSpPr/>
          <p:nvPr/>
        </p:nvSpPr>
        <p:spPr>
          <a:xfrm rot="10800000">
            <a:off x="585900" y="6088933"/>
            <a:ext cx="139053" cy="163487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4566BC27-ADF1-4676-975A-E096DB5F0079}"/>
              </a:ext>
            </a:extLst>
          </p:cNvPr>
          <p:cNvSpPr txBox="1"/>
          <p:nvPr/>
        </p:nvSpPr>
        <p:spPr>
          <a:xfrm>
            <a:off x="2488555" y="5342866"/>
            <a:ext cx="8506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Należy potwierdzić w zaznaczonych polach składane załączniki</a:t>
            </a:r>
          </a:p>
        </p:txBody>
      </p:sp>
    </p:spTree>
    <p:extLst>
      <p:ext uri="{BB962C8B-B14F-4D97-AF65-F5344CB8AC3E}">
        <p14:creationId xmlns:p14="http://schemas.microsoft.com/office/powerpoint/2010/main" val="559474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77CFC0EC-2B74-3433-5D7E-8DAFDA215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84" y="1021110"/>
            <a:ext cx="11786558" cy="496946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0A84984-6829-4179-80F7-4680BA4A9677}"/>
              </a:ext>
            </a:extLst>
          </p:cNvPr>
          <p:cNvSpPr txBox="1"/>
          <p:nvPr/>
        </p:nvSpPr>
        <p:spPr>
          <a:xfrm>
            <a:off x="292100" y="241300"/>
            <a:ext cx="1156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Składanie wniosku w systemie elektronicznym AMODIT </a:t>
            </a:r>
            <a:b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Wypełnianie wniosku – załączniki (należy zadeklarować składane załączniki)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C55DB59-93E3-49D6-B00F-BCCCC1CF9B1A}"/>
              </a:ext>
            </a:extLst>
          </p:cNvPr>
          <p:cNvSpPr txBox="1"/>
          <p:nvPr/>
        </p:nvSpPr>
        <p:spPr>
          <a:xfrm>
            <a:off x="9326681" y="4505129"/>
            <a:ext cx="181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Prawidłowo uzupełnione dane</a:t>
            </a:r>
          </a:p>
        </p:txBody>
      </p:sp>
      <p:sp>
        <p:nvSpPr>
          <p:cNvPr id="16" name="Strzałka: w górę 15">
            <a:extLst>
              <a:ext uri="{FF2B5EF4-FFF2-40B4-BE49-F238E27FC236}">
                <a16:creationId xmlns:a16="http://schemas.microsoft.com/office/drawing/2014/main" id="{35F08070-E523-4BB4-B51C-E4362492B78F}"/>
              </a:ext>
            </a:extLst>
          </p:cNvPr>
          <p:cNvSpPr/>
          <p:nvPr/>
        </p:nvSpPr>
        <p:spPr>
          <a:xfrm rot="16200000">
            <a:off x="6473008" y="2326150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E20EFDCA-57C2-43C3-8527-3886F1074B0A}"/>
              </a:ext>
            </a:extLst>
          </p:cNvPr>
          <p:cNvSpPr txBox="1"/>
          <p:nvPr/>
        </p:nvSpPr>
        <p:spPr>
          <a:xfrm>
            <a:off x="6663508" y="2312340"/>
            <a:ext cx="1819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Ważne</a:t>
            </a:r>
          </a:p>
        </p:txBody>
      </p:sp>
      <p:sp>
        <p:nvSpPr>
          <p:cNvPr id="7" name="Strzałka: w górę 6">
            <a:extLst>
              <a:ext uri="{FF2B5EF4-FFF2-40B4-BE49-F238E27FC236}">
                <a16:creationId xmlns:a16="http://schemas.microsoft.com/office/drawing/2014/main" id="{6888B5B4-BFA0-40C6-AAEB-39CC95CA758A}"/>
              </a:ext>
            </a:extLst>
          </p:cNvPr>
          <p:cNvSpPr/>
          <p:nvPr/>
        </p:nvSpPr>
        <p:spPr>
          <a:xfrm rot="16200000">
            <a:off x="3476759" y="5454659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1ADB42F2-7B69-4827-B297-C781C5E20AC8}"/>
              </a:ext>
            </a:extLst>
          </p:cNvPr>
          <p:cNvSpPr txBox="1"/>
          <p:nvPr/>
        </p:nvSpPr>
        <p:spPr>
          <a:xfrm>
            <a:off x="3667259" y="5440849"/>
            <a:ext cx="18195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Ważne -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7CCD3D8-96CA-4CD0-B581-3E5B72415E23}"/>
              </a:ext>
            </a:extLst>
          </p:cNvPr>
          <p:cNvSpPr txBox="1"/>
          <p:nvPr/>
        </p:nvSpPr>
        <p:spPr>
          <a:xfrm>
            <a:off x="4334607" y="5440848"/>
            <a:ext cx="8506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Należy stosować się do instrukcji</a:t>
            </a:r>
          </a:p>
        </p:txBody>
      </p:sp>
    </p:spTree>
    <p:extLst>
      <p:ext uri="{BB962C8B-B14F-4D97-AF65-F5344CB8AC3E}">
        <p14:creationId xmlns:p14="http://schemas.microsoft.com/office/powerpoint/2010/main" val="3430555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 descr="Obraz zawierający tekst&#10;&#10;Opis wygenerowany automatycznie">
            <a:extLst>
              <a:ext uri="{FF2B5EF4-FFF2-40B4-BE49-F238E27FC236}">
                <a16:creationId xmlns:a16="http://schemas.microsoft.com/office/drawing/2014/main" id="{F1B2FF07-B751-3346-3F23-CEE7B68BB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4" y="1080663"/>
            <a:ext cx="6151972" cy="5110696"/>
          </a:xfrm>
          <a:prstGeom prst="rect">
            <a:avLst/>
          </a:prstGeom>
        </p:spPr>
      </p:pic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5774D6D4-5157-F536-8882-01AB590E3F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89289"/>
            <a:ext cx="6230470" cy="4968814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0A84984-6829-4179-80F7-4680BA4A9677}"/>
              </a:ext>
            </a:extLst>
          </p:cNvPr>
          <p:cNvSpPr txBox="1"/>
          <p:nvPr/>
        </p:nvSpPr>
        <p:spPr>
          <a:xfrm>
            <a:off x="292100" y="241300"/>
            <a:ext cx="1156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Składanie wniosku w systemie elektronicznym AMODIT </a:t>
            </a:r>
            <a:b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Wypełnianie wniosku – załączniki (należy zadeklarować składane załączniki)</a:t>
            </a:r>
          </a:p>
        </p:txBody>
      </p:sp>
      <p:sp>
        <p:nvSpPr>
          <p:cNvPr id="9" name="Strzałka: w górę 8">
            <a:extLst>
              <a:ext uri="{FF2B5EF4-FFF2-40B4-BE49-F238E27FC236}">
                <a16:creationId xmlns:a16="http://schemas.microsoft.com/office/drawing/2014/main" id="{CA432810-97EA-4963-A075-E71C412E9E91}"/>
              </a:ext>
            </a:extLst>
          </p:cNvPr>
          <p:cNvSpPr/>
          <p:nvPr/>
        </p:nvSpPr>
        <p:spPr>
          <a:xfrm rot="10800000">
            <a:off x="316743" y="2655062"/>
            <a:ext cx="139053" cy="163487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: w górę 9">
            <a:extLst>
              <a:ext uri="{FF2B5EF4-FFF2-40B4-BE49-F238E27FC236}">
                <a16:creationId xmlns:a16="http://schemas.microsoft.com/office/drawing/2014/main" id="{98FF5054-53A6-4E55-8899-4F0C23C6BC29}"/>
              </a:ext>
            </a:extLst>
          </p:cNvPr>
          <p:cNvSpPr/>
          <p:nvPr/>
        </p:nvSpPr>
        <p:spPr>
          <a:xfrm rot="10800000">
            <a:off x="316743" y="3364910"/>
            <a:ext cx="139053" cy="163487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: w górę 11">
            <a:extLst>
              <a:ext uri="{FF2B5EF4-FFF2-40B4-BE49-F238E27FC236}">
                <a16:creationId xmlns:a16="http://schemas.microsoft.com/office/drawing/2014/main" id="{AA366D41-FEA9-4230-B1BD-89176FA8EF13}"/>
              </a:ext>
            </a:extLst>
          </p:cNvPr>
          <p:cNvSpPr/>
          <p:nvPr/>
        </p:nvSpPr>
        <p:spPr>
          <a:xfrm rot="10800000">
            <a:off x="316742" y="4072449"/>
            <a:ext cx="139053" cy="163487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górę 12">
            <a:extLst>
              <a:ext uri="{FF2B5EF4-FFF2-40B4-BE49-F238E27FC236}">
                <a16:creationId xmlns:a16="http://schemas.microsoft.com/office/drawing/2014/main" id="{74FFAB47-0E76-4DB4-813A-3F614A83709F}"/>
              </a:ext>
            </a:extLst>
          </p:cNvPr>
          <p:cNvSpPr/>
          <p:nvPr/>
        </p:nvSpPr>
        <p:spPr>
          <a:xfrm rot="10800000">
            <a:off x="316742" y="4788614"/>
            <a:ext cx="139053" cy="163487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: w górę 13">
            <a:extLst>
              <a:ext uri="{FF2B5EF4-FFF2-40B4-BE49-F238E27FC236}">
                <a16:creationId xmlns:a16="http://schemas.microsoft.com/office/drawing/2014/main" id="{654339E3-A0CA-4468-9D61-9AE1497A777A}"/>
              </a:ext>
            </a:extLst>
          </p:cNvPr>
          <p:cNvSpPr/>
          <p:nvPr/>
        </p:nvSpPr>
        <p:spPr>
          <a:xfrm rot="10800000">
            <a:off x="316741" y="5487527"/>
            <a:ext cx="139053" cy="163487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7468635C-250E-41FD-9FD0-EE935827070F}"/>
              </a:ext>
            </a:extLst>
          </p:cNvPr>
          <p:cNvSpPr txBox="1"/>
          <p:nvPr/>
        </p:nvSpPr>
        <p:spPr>
          <a:xfrm>
            <a:off x="2590155" y="4982734"/>
            <a:ext cx="2997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Oświadczenia - należy potwierdzić w zaznaczonych polach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59B5CF84-6FC5-4C08-9131-CB4FDB396059}"/>
              </a:ext>
            </a:extLst>
          </p:cNvPr>
          <p:cNvSpPr txBox="1"/>
          <p:nvPr/>
        </p:nvSpPr>
        <p:spPr>
          <a:xfrm>
            <a:off x="10048894" y="4669512"/>
            <a:ext cx="1819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Prawidłowo uzupełnione dane</a:t>
            </a:r>
          </a:p>
        </p:txBody>
      </p:sp>
    </p:spTree>
    <p:extLst>
      <p:ext uri="{BB962C8B-B14F-4D97-AF65-F5344CB8AC3E}">
        <p14:creationId xmlns:p14="http://schemas.microsoft.com/office/powerpoint/2010/main" val="166132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747EBCFB-2EB0-4DE2-92E2-98026A540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800" y="86800"/>
            <a:ext cx="9144000" cy="1011237"/>
          </a:xfrm>
        </p:spPr>
        <p:txBody>
          <a:bodyPr>
            <a:normAutofit/>
          </a:bodyPr>
          <a:lstStyle/>
          <a:p>
            <a:pPr algn="l"/>
            <a:r>
              <a:rPr lang="pl-PL" sz="4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Główne cele Programu</a:t>
            </a:r>
          </a:p>
        </p:txBody>
      </p: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73FB2C8B-B914-4F23-8472-B39FC8E85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1" y="5895507"/>
            <a:ext cx="2595418" cy="660483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51E4E7D-FF78-4969-BB4F-A713C061F476}"/>
              </a:ext>
            </a:extLst>
          </p:cNvPr>
          <p:cNvSpPr txBox="1"/>
          <p:nvPr/>
        </p:nvSpPr>
        <p:spPr>
          <a:xfrm>
            <a:off x="757382" y="1582470"/>
            <a:ext cx="10557163" cy="2559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upowszechnianie aktywności fizycznej wśród dzieci i młodzieży,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wyrównywanie szans dzieci i młodzieży w dostępie do usystematyzowanej aktywności fizycznej,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wsparcie instytucjonalne działalności podstawowych jednostek struktury organizacyjnej sportu polskiego – klubów sportowych w zakresie aktywizacji sportowej dzieci i młodzieży,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inwestycja w kapitał ludzki w sporcie dzieci i młodzieży,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stworzenie możliwości do optymalnego wykorzystania potencjału infrastrukturalnego przez samorządy lokalne w zakresie upowszechniania kultury fizycznej wśród dzieci i młodzieży.</a:t>
            </a:r>
          </a:p>
        </p:txBody>
      </p:sp>
    </p:spTree>
    <p:extLst>
      <p:ext uri="{BB962C8B-B14F-4D97-AF65-F5344CB8AC3E}">
        <p14:creationId xmlns:p14="http://schemas.microsoft.com/office/powerpoint/2010/main" val="3389169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40A84984-6829-4179-80F7-4680BA4A9677}"/>
              </a:ext>
            </a:extLst>
          </p:cNvPr>
          <p:cNvSpPr txBox="1"/>
          <p:nvPr/>
        </p:nvSpPr>
        <p:spPr>
          <a:xfrm>
            <a:off x="292100" y="241300"/>
            <a:ext cx="1156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Składanie wniosku w systemie elektronicznym AMODIT </a:t>
            </a:r>
            <a:br>
              <a:rPr lang="pl-PL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Wypełnianie wniosku – załączniki (dodawanie do wniosku wymaganych dokumentów)</a:t>
            </a:r>
          </a:p>
        </p:txBody>
      </p: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9A9A7011-F28B-49C9-981C-7A914EBE3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974" y="985124"/>
            <a:ext cx="3291385" cy="5594104"/>
          </a:xfrm>
          <a:prstGeom prst="rect">
            <a:avLst/>
          </a:prstGeom>
        </p:spPr>
      </p:pic>
      <p:sp>
        <p:nvSpPr>
          <p:cNvPr id="9" name="Strzałka: w górę 8">
            <a:extLst>
              <a:ext uri="{FF2B5EF4-FFF2-40B4-BE49-F238E27FC236}">
                <a16:creationId xmlns:a16="http://schemas.microsoft.com/office/drawing/2014/main" id="{3E764675-5663-478B-9008-226B9B2B6691}"/>
              </a:ext>
            </a:extLst>
          </p:cNvPr>
          <p:cNvSpPr/>
          <p:nvPr/>
        </p:nvSpPr>
        <p:spPr>
          <a:xfrm rot="6974523">
            <a:off x="1800816" y="1541268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64B2584-EA71-4729-A055-F291914AFF3E}"/>
              </a:ext>
            </a:extLst>
          </p:cNvPr>
          <p:cNvSpPr txBox="1"/>
          <p:nvPr/>
        </p:nvSpPr>
        <p:spPr>
          <a:xfrm>
            <a:off x="942117" y="1388960"/>
            <a:ext cx="924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Kliknij +</a:t>
            </a:r>
          </a:p>
        </p:txBody>
      </p:sp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7E16F774-152F-4E30-898C-29EBC7663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10" y="938944"/>
            <a:ext cx="3015436" cy="6427267"/>
          </a:xfrm>
          <a:prstGeom prst="rect">
            <a:avLst/>
          </a:prstGeom>
        </p:spPr>
      </p:pic>
      <p:sp>
        <p:nvSpPr>
          <p:cNvPr id="12" name="Strzałka: w górę 11">
            <a:extLst>
              <a:ext uri="{FF2B5EF4-FFF2-40B4-BE49-F238E27FC236}">
                <a16:creationId xmlns:a16="http://schemas.microsoft.com/office/drawing/2014/main" id="{9C8DDCD9-9C28-40B8-8B5D-B12A021279DB}"/>
              </a:ext>
            </a:extLst>
          </p:cNvPr>
          <p:cNvSpPr/>
          <p:nvPr/>
        </p:nvSpPr>
        <p:spPr>
          <a:xfrm rot="6974523">
            <a:off x="4220626" y="1957912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ACB1654-C6FD-45BB-9D83-DE366FA41210}"/>
              </a:ext>
            </a:extLst>
          </p:cNvPr>
          <p:cNvSpPr txBox="1"/>
          <p:nvPr/>
        </p:nvSpPr>
        <p:spPr>
          <a:xfrm>
            <a:off x="2674586" y="1836405"/>
            <a:ext cx="1611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Dodaj dokument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8CFBF241-5A99-491C-8F44-CAFAC55B08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168" y="911236"/>
            <a:ext cx="3867066" cy="6858000"/>
          </a:xfrm>
          <a:prstGeom prst="rect">
            <a:avLst/>
          </a:prstGeom>
        </p:spPr>
      </p:pic>
      <p:sp>
        <p:nvSpPr>
          <p:cNvPr id="19" name="Strzałka: w górę 18">
            <a:extLst>
              <a:ext uri="{FF2B5EF4-FFF2-40B4-BE49-F238E27FC236}">
                <a16:creationId xmlns:a16="http://schemas.microsoft.com/office/drawing/2014/main" id="{8FD30B40-BAB9-4D9F-ABDE-B143EFF45455}"/>
              </a:ext>
            </a:extLst>
          </p:cNvPr>
          <p:cNvSpPr/>
          <p:nvPr/>
        </p:nvSpPr>
        <p:spPr>
          <a:xfrm>
            <a:off x="6032101" y="2875785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C68FD05A-59B4-4666-9967-D2F50C9EC0B1}"/>
              </a:ext>
            </a:extLst>
          </p:cNvPr>
          <p:cNvSpPr txBox="1"/>
          <p:nvPr/>
        </p:nvSpPr>
        <p:spPr>
          <a:xfrm>
            <a:off x="5561067" y="3106695"/>
            <a:ext cx="1135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Wybierz plik</a:t>
            </a:r>
          </a:p>
        </p:txBody>
      </p:sp>
      <p:pic>
        <p:nvPicPr>
          <p:cNvPr id="21" name="Obraz 20" descr="Obraz zawierający tekst&#10;&#10;Opis wygenerowany automatycznie">
            <a:extLst>
              <a:ext uri="{FF2B5EF4-FFF2-40B4-BE49-F238E27FC236}">
                <a16:creationId xmlns:a16="http://schemas.microsoft.com/office/drawing/2014/main" id="{4DCA7120-548C-412A-8324-81064AE99B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478" y="938944"/>
            <a:ext cx="3457557" cy="5020175"/>
          </a:xfrm>
          <a:prstGeom prst="rect">
            <a:avLst/>
          </a:prstGeom>
        </p:spPr>
      </p:pic>
      <p:sp>
        <p:nvSpPr>
          <p:cNvPr id="22" name="Strzałka: w górę 21">
            <a:extLst>
              <a:ext uri="{FF2B5EF4-FFF2-40B4-BE49-F238E27FC236}">
                <a16:creationId xmlns:a16="http://schemas.microsoft.com/office/drawing/2014/main" id="{7687AD49-29B0-4515-B521-5EDE4473E07B}"/>
              </a:ext>
            </a:extLst>
          </p:cNvPr>
          <p:cNvSpPr/>
          <p:nvPr/>
        </p:nvSpPr>
        <p:spPr>
          <a:xfrm>
            <a:off x="11556472" y="5728209"/>
            <a:ext cx="131618" cy="249382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F67D8852-F59C-48FD-9B6C-BCA62ECC7346}"/>
              </a:ext>
            </a:extLst>
          </p:cNvPr>
          <p:cNvSpPr txBox="1"/>
          <p:nvPr/>
        </p:nvSpPr>
        <p:spPr>
          <a:xfrm>
            <a:off x="10051731" y="6021333"/>
            <a:ext cx="2244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i="1" kern="15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Można pobrać wszystkie przygotowane dokumenty</a:t>
            </a:r>
          </a:p>
        </p:txBody>
      </p:sp>
    </p:spTree>
    <p:extLst>
      <p:ext uri="{BB962C8B-B14F-4D97-AF65-F5344CB8AC3E}">
        <p14:creationId xmlns:p14="http://schemas.microsoft.com/office/powerpoint/2010/main" val="39133449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4EC6F664-E893-43D2-A81B-7152E771C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96" y="159460"/>
            <a:ext cx="1151459" cy="1019595"/>
          </a:xfrm>
          <a:prstGeom prst="rect">
            <a:avLst/>
          </a:prstGeom>
        </p:spPr>
      </p:pic>
      <p:pic>
        <p:nvPicPr>
          <p:cNvPr id="14" name="Obraz 13" descr="Obraz zawierający tekst&#10;&#10;Opis wygenerowany automatycznie">
            <a:extLst>
              <a:ext uri="{FF2B5EF4-FFF2-40B4-BE49-F238E27FC236}">
                <a16:creationId xmlns:a16="http://schemas.microsoft.com/office/drawing/2014/main" id="{074045CB-4E08-4360-AF5A-B529E6358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1" y="5895507"/>
            <a:ext cx="2595418" cy="660483"/>
          </a:xfrm>
          <a:prstGeom prst="rect">
            <a:avLst/>
          </a:prstGeom>
        </p:spPr>
      </p:pic>
      <p:pic>
        <p:nvPicPr>
          <p:cNvPr id="15" name="Obraz 3" descr="logo_lzs_pgn.png">
            <a:extLst>
              <a:ext uri="{FF2B5EF4-FFF2-40B4-BE49-F238E27FC236}">
                <a16:creationId xmlns:a16="http://schemas.microsoft.com/office/drawing/2014/main" id="{673E80D5-63FF-48F5-9B7A-63665824E2D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2039" y="2924176"/>
            <a:ext cx="24479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E8C9A9C-2CBB-446D-8C57-27E5C121D8A4}"/>
              </a:ext>
            </a:extLst>
          </p:cNvPr>
          <p:cNvSpPr txBox="1"/>
          <p:nvPr/>
        </p:nvSpPr>
        <p:spPr>
          <a:xfrm>
            <a:off x="2541917" y="1317789"/>
            <a:ext cx="710816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Operator Krajowy Rządowego Programu Klub 2022</a:t>
            </a:r>
            <a:br>
              <a:rPr lang="pl-PL" sz="18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sz="1800" b="1" dirty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Krajowe Zrzeszenie</a:t>
            </a:r>
            <a:br>
              <a:rPr lang="pl-PL" sz="1800" b="1" dirty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sz="1800" b="1" dirty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Ludowe Zespoły Sportowe w Warszawie</a:t>
            </a:r>
            <a:br>
              <a:rPr lang="pl-PL" sz="1800" b="1" dirty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b="1" dirty="0">
                <a:solidFill>
                  <a:srgbClr val="0066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01-220 Warszawa ul. S. Krzyżanowskiego 46a</a:t>
            </a:r>
            <a:br>
              <a:rPr lang="pl-PL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sz="1600" b="1" dirty="0">
                <a:latin typeface="Verdana" pitchFamily="34" charset="0"/>
                <a:ea typeface="Verdana" pitchFamily="34" charset="0"/>
                <a:cs typeface="Verdana" pitchFamily="34" charset="0"/>
                <a:hlinkClick r:id="rId5"/>
              </a:rPr>
              <a:t>www.lzs.pl</a:t>
            </a:r>
            <a:r>
              <a:rPr lang="pl-PL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709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747EBCFB-2EB0-4DE2-92E2-98026A540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800" y="86800"/>
            <a:ext cx="10673758" cy="1011237"/>
          </a:xfrm>
        </p:spPr>
        <p:txBody>
          <a:bodyPr>
            <a:noAutofit/>
          </a:bodyPr>
          <a:lstStyle/>
          <a:p>
            <a:pPr algn="l"/>
            <a:r>
              <a:rPr lang="pl-PL" sz="4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Zasady uczestnictwa w Programie</a:t>
            </a:r>
          </a:p>
        </p:txBody>
      </p: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73FB2C8B-B914-4F23-8472-B39FC8E85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1" y="5895507"/>
            <a:ext cx="2595418" cy="660483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51E4E7D-FF78-4969-BB4F-A713C061F476}"/>
              </a:ext>
            </a:extLst>
          </p:cNvPr>
          <p:cNvSpPr txBox="1"/>
          <p:nvPr/>
        </p:nvSpPr>
        <p:spPr>
          <a:xfrm>
            <a:off x="467395" y="1162030"/>
            <a:ext cx="10902220" cy="4952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lnSpc>
                <a:spcPct val="115000"/>
              </a:lnSpc>
              <a:spcAft>
                <a:spcPts val="1000"/>
              </a:spcAft>
              <a:tabLst>
                <a:tab pos="900430" algn="l"/>
              </a:tabLst>
            </a:pPr>
            <a:r>
              <a:rPr lang="pl-PL" sz="1600" kern="150" dirty="0">
                <a:latin typeface="Verdana" panose="020B0604030504040204" pitchFamily="34" charset="0"/>
                <a:ea typeface="Verdana" panose="020B0604030504040204" pitchFamily="34" charset="0"/>
              </a:rPr>
              <a:t>Szczegółowe zasady uczestnictwa w programie zawarte są w </a:t>
            </a:r>
            <a:r>
              <a:rPr lang="pl-PL" sz="1600" b="1" kern="150" dirty="0">
                <a:latin typeface="Verdana" panose="020B0604030504040204" pitchFamily="34" charset="0"/>
                <a:ea typeface="Verdana" panose="020B0604030504040204" pitchFamily="34" charset="0"/>
              </a:rPr>
              <a:t>regulaminie zadania </a:t>
            </a:r>
            <a:r>
              <a:rPr lang="pl-PL" sz="1600" kern="150" dirty="0">
                <a:latin typeface="Verdana" panose="020B0604030504040204" pitchFamily="34" charset="0"/>
                <a:ea typeface="Verdana" panose="020B0604030504040204" pitchFamily="34" charset="0"/>
              </a:rPr>
              <a:t>dostępnym pod adresem: </a:t>
            </a:r>
            <a:r>
              <a:rPr lang="pl-PL" sz="1600" kern="15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https://rzadowyprogramklub.pl/regulamin/</a:t>
            </a:r>
            <a:r>
              <a:rPr lang="pl-PL" sz="1600" kern="15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pl-PL" sz="1600" kern="15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600" kern="150" dirty="0">
                <a:latin typeface="Verdana" panose="020B0604030504040204" pitchFamily="34" charset="0"/>
                <a:ea typeface="Verdana" panose="020B0604030504040204" pitchFamily="34" charset="0"/>
              </a:rPr>
              <a:t>Poniżej prezentujemy najważniejsze założenia regulaminu.</a:t>
            </a:r>
            <a:endParaRPr lang="pl-PL" sz="1600" kern="15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  <a:tabLst>
                <a:tab pos="900430" algn="l"/>
              </a:tabLst>
            </a:pPr>
            <a:r>
              <a:rPr lang="pl-PL" sz="1600" kern="150" dirty="0">
                <a:latin typeface="Verdana" panose="020B0604030504040204" pitchFamily="34" charset="0"/>
                <a:ea typeface="Verdana" panose="020B0604030504040204" pitchFamily="34" charset="0"/>
              </a:rPr>
              <a:t>Program może być realizowany od </a:t>
            </a:r>
            <a:r>
              <a:rPr lang="pl-PL" sz="1600" b="1" kern="150" dirty="0">
                <a:latin typeface="Verdana" panose="020B0604030504040204" pitchFamily="34" charset="0"/>
                <a:ea typeface="Verdana" panose="020B0604030504040204" pitchFamily="34" charset="0"/>
              </a:rPr>
              <a:t>01 stycznia do 30 listopada 2023 roku</a:t>
            </a:r>
            <a:r>
              <a:rPr lang="pl-PL" sz="1600" kern="15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pl-PL" sz="1600" b="1" kern="150" dirty="0">
                <a:latin typeface="Verdana" panose="020B0604030504040204" pitchFamily="34" charset="0"/>
                <a:ea typeface="Verdana" panose="020B0604030504040204" pitchFamily="34" charset="0"/>
              </a:rPr>
              <a:t>K</a:t>
            </a:r>
            <a:r>
              <a:rPr lang="pl-PL" sz="1600" b="1" kern="1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luby sportowe</a:t>
            </a: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które pozyskały środki w ramach programu są zobowiązane do ich wykorzystania najpóźniej </a:t>
            </a:r>
            <a:r>
              <a:rPr lang="pl-PL" sz="1600" b="1" kern="1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do 30 listopada 2023 r.</a:t>
            </a:r>
            <a:endParaRPr lang="pl-PL" sz="1600" kern="15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Środki pozyskane w ramach programu dotyczą finansowania </a:t>
            </a:r>
            <a:r>
              <a:rPr lang="pl-PL" sz="1600" b="1" kern="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wynagrodzenia szkoleniowców prowadzących zajęcia sportowe, zakupu sprzętu sportowego i/lub organizacji obozów sportowych,</a:t>
            </a:r>
            <a:endParaRPr lang="pl-PL" sz="1600" kern="15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  <a:tabLst>
                <a:tab pos="900430" algn="l"/>
              </a:tabLst>
            </a:pP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uczestnikami zajęć oraz obozów sportowych realizowanych w ramach wsparcia mogą być wyłącznie dzieci lub młodzież do </a:t>
            </a:r>
            <a:r>
              <a:rPr lang="pl-PL" sz="1600" b="1" kern="1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18 roku życia</a:t>
            </a: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marL="342900" lvl="0" indent="-342900" fontAlgn="base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  <a:tabLst>
                <a:tab pos="900430" algn="l"/>
              </a:tabLst>
            </a:pP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 programie mogą wziąć udział kluby jedno i wielosekcyjne</a:t>
            </a:r>
            <a:b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- kwota wsparcia dla klubu jednosekcyjnego wynosi </a:t>
            </a:r>
            <a:r>
              <a:rPr lang="pl-PL" sz="1600" b="1" kern="1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10 tys. zł</a:t>
            </a: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b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- kwota wsparcia dla klubu wielosekcyjnego wynosi </a:t>
            </a:r>
            <a:r>
              <a:rPr lang="pl-PL" sz="1600" b="1" kern="1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15 tys. zł</a:t>
            </a: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pl-PL" sz="1600" kern="15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396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747EBCFB-2EB0-4DE2-92E2-98026A540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800" y="86800"/>
            <a:ext cx="10673758" cy="1011237"/>
          </a:xfrm>
        </p:spPr>
        <p:txBody>
          <a:bodyPr>
            <a:noAutofit/>
          </a:bodyPr>
          <a:lstStyle/>
          <a:p>
            <a:pPr algn="l"/>
            <a:r>
              <a:rPr lang="pl-PL" sz="4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Zasady uczestnictwa w Programie</a:t>
            </a:r>
          </a:p>
        </p:txBody>
      </p: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73FB2C8B-B914-4F23-8472-B39FC8E85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1" y="5895507"/>
            <a:ext cx="2595418" cy="660483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51E4E7D-FF78-4969-BB4F-A713C061F476}"/>
              </a:ext>
            </a:extLst>
          </p:cNvPr>
          <p:cNvSpPr txBox="1"/>
          <p:nvPr/>
        </p:nvSpPr>
        <p:spPr>
          <a:xfrm>
            <a:off x="467394" y="1310876"/>
            <a:ext cx="10884968" cy="359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5) Wysokość wsparcia wynagrodzenia szkoleniowca lub szkoleniowców (trenera, instruktora sportu,   </a:t>
            </a:r>
            <a:b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nauczyciela </a:t>
            </a:r>
            <a:r>
              <a:rPr lang="pl-PL" sz="160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wf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 prowadzących zajęcia sportowe wynosi 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 tys. złotych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(w przypadku klubu </a:t>
            </a:r>
            <a:b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jednosekcyjnego) oraz 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9 tys. złotych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(w przypadku klubu wielosekcyjnego). </a:t>
            </a:r>
            <a:b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W obu wariantach wynagrodzenie może zostać podzielone pomiędzy kilku szkoleniowców w </a:t>
            </a:r>
            <a:b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dowolnych proporcjach.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Dla klubów wielosekcyjnych należy zgłosić szkoleniowców z co </a:t>
            </a:r>
            <a:b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najmniej dwóch deklarowanych do udziału w Programie sekcji.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6) Wysokość wsparcia przeznaczona na dofinansowanie zakupu sprzętu sportowego i/lub organizację </a:t>
            </a:r>
            <a:b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obozu sportowego w przypadku klubu jednosekcyjnego wynosi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 tys. złotych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a  w przypadku klubu </a:t>
            </a:r>
            <a:b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wielosekcyjnego –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 tys. złotych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Środki finansowe we wskazanej wysokości klub sportowy może </a:t>
            </a:r>
            <a:b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wykorzystać na zakup sprzętu sportowego i/lub organizację obozu sportowego w dowolnej proporcji. </a:t>
            </a:r>
            <a:b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Dopuszczalne jest preliminowanie kwoty przeznaczonej na wynagrodzenie szkoleniowca lub </a:t>
            </a:r>
            <a:b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szkoleniowców w pełnej wartości wnioskowanego wsparcia (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10 i 15 tys.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złotych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), przy spełnieniu </a:t>
            </a:r>
            <a:b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następujących warunków</a:t>
            </a:r>
          </a:p>
        </p:txBody>
      </p:sp>
    </p:spTree>
    <p:extLst>
      <p:ext uri="{BB962C8B-B14F-4D97-AF65-F5344CB8AC3E}">
        <p14:creationId xmlns:p14="http://schemas.microsoft.com/office/powerpoint/2010/main" val="2138538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747EBCFB-2EB0-4DE2-92E2-98026A540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800" y="86800"/>
            <a:ext cx="10673758" cy="1011237"/>
          </a:xfrm>
        </p:spPr>
        <p:txBody>
          <a:bodyPr>
            <a:noAutofit/>
          </a:bodyPr>
          <a:lstStyle/>
          <a:p>
            <a:pPr algn="l"/>
            <a:r>
              <a:rPr lang="pl-PL" sz="4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Zasady uczestnictwa w Programie</a:t>
            </a:r>
          </a:p>
        </p:txBody>
      </p: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73FB2C8B-B914-4F23-8472-B39FC8E85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1" y="5895507"/>
            <a:ext cx="2595418" cy="660483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51E4E7D-FF78-4969-BB4F-A713C061F476}"/>
              </a:ext>
            </a:extLst>
          </p:cNvPr>
          <p:cNvSpPr txBox="1"/>
          <p:nvPr/>
        </p:nvSpPr>
        <p:spPr>
          <a:xfrm>
            <a:off x="467394" y="1310876"/>
            <a:ext cx="10798704" cy="4753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Warunki finansowania wynagrodzenia trenerów uczestniczących w Programie</a:t>
            </a:r>
            <a:b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pl-PL" sz="1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– wariant 1 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pl-PL" sz="1600" b="1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10 tys. złotych (klub jednosekcyjny)</a:t>
            </a:r>
            <a:endParaRPr lang="pl-PL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 przypadku zgłoszenia do Programu przez klub jednosekcyjny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jednego szkoleniowca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kwota dofinansowania prowadzenia szkolenia sportowego nie ulega zmianie i wynosi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 tys.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złotych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 przypadku zgłoszenia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dwóch i więcej szkoleniowców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kwota dofinansowania prowadzenia szkolenia sportowego może wynosić łącznie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10 tys.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złotych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do podziału w dowolnej proporcji,</a:t>
            </a:r>
            <a:b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pl-PL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600" b="1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– wariant 2 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pl-PL" sz="1600" b="1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15 tys. złotych (klub wielosekcyjny)</a:t>
            </a:r>
            <a:endParaRPr lang="pl-PL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 przypadku zgłoszenia do Programu przez klub wielosekcyjny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dwóch szkoleniowców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(wymóg minimum), kwota dofinansowania prowadzenia szkolenia sportowego nie ulega zmianie i wynosi </a:t>
            </a:r>
            <a:b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9 tys. złotych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w tym wariancie </a:t>
            </a:r>
            <a:r>
              <a:rPr lang="pl-PL" sz="1600" u="sng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minimalna liczba szkoleniowców wynosi 2 osoby, z różnych sekcji,</a:t>
            </a:r>
            <a:endParaRPr lang="pl-PL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w przypadku zgłoszenia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trzech i więcej szkoleniowców,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kwota dofinansowania prowadzenia szkolenia sportowego może wynosić łącznie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15 tys. złotych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do podziału w dowolnej proporcji.</a:t>
            </a:r>
          </a:p>
          <a:p>
            <a:pPr lvl="0" fontAlgn="base">
              <a:lnSpc>
                <a:spcPct val="115000"/>
              </a:lnSpc>
              <a:spcAft>
                <a:spcPts val="1000"/>
              </a:spcAft>
              <a:tabLst>
                <a:tab pos="900430" algn="l"/>
              </a:tabLst>
            </a:pPr>
            <a:endParaRPr lang="pl-PL" sz="1600" kern="15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22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747EBCFB-2EB0-4DE2-92E2-98026A540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800" y="86800"/>
            <a:ext cx="10673758" cy="1011237"/>
          </a:xfrm>
        </p:spPr>
        <p:txBody>
          <a:bodyPr>
            <a:noAutofit/>
          </a:bodyPr>
          <a:lstStyle/>
          <a:p>
            <a:pPr algn="l"/>
            <a:r>
              <a:rPr lang="pl-PL" sz="4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Zasady uczestnictwa w Programie</a:t>
            </a:r>
          </a:p>
        </p:txBody>
      </p: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73FB2C8B-B914-4F23-8472-B39FC8E85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1" y="5895507"/>
            <a:ext cx="2595418" cy="660483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51E4E7D-FF78-4969-BB4F-A713C061F476}"/>
              </a:ext>
            </a:extLst>
          </p:cNvPr>
          <p:cNvSpPr txBox="1"/>
          <p:nvPr/>
        </p:nvSpPr>
        <p:spPr>
          <a:xfrm>
            <a:off x="350800" y="1315054"/>
            <a:ext cx="11450136" cy="4465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0000A"/>
              </a:buClr>
              <a:buSzPts val="1200"/>
              <a:tabLst>
                <a:tab pos="900430" algn="l"/>
              </a:tabLst>
            </a:pP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7)</a:t>
            </a:r>
            <a:r>
              <a:rPr lang="pl-PL" sz="1800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dla klubów wielosekcyjnych elementem obowiązkowym zadania jest prowadzenie zajęć </a:t>
            </a:r>
            <a:b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  sportowych </a:t>
            </a:r>
            <a:r>
              <a:rPr lang="pl-PL" sz="1600" b="1" kern="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dla wszystkich sekcji</a:t>
            </a: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o których dofinansowanie wnioskuje klub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0000A"/>
              </a:buClr>
              <a:buSzPts val="1200"/>
              <a:tabLst>
                <a:tab pos="900430" algn="l"/>
              </a:tabLst>
            </a:pPr>
            <a:r>
              <a:rPr lang="pl-PL" sz="1600" kern="15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8) </a:t>
            </a: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F"/>
              </a:rPr>
              <a:t>obóz sportowy musi trwać minimum </a:t>
            </a:r>
            <a:r>
              <a:rPr lang="pl-PL" sz="1600" b="1" kern="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F"/>
              </a:rPr>
              <a:t>5 dni kalendarzowych</a:t>
            </a: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F"/>
              </a:rPr>
              <a:t>,</a:t>
            </a:r>
            <a:endParaRPr lang="pl-PL" sz="1600" kern="15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9) klub sportowy może uzyskać wsparcie udzielone przez Operatora Programu określając </a:t>
            </a:r>
            <a:b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    w kosztorysie zadania udział środków własnych lub środków pochodzących z innych źródeł nie </a:t>
            </a:r>
            <a:b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    mniejszy niż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5 % całości kosztów zadania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(w przypadku wnioskowania o kwotę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10 tys. zł </a:t>
            </a:r>
            <a:b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   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udział własny musi wynosić co najmniej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526,32 zł;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analogicznie wnioskując o kwotę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15 tys. zł </a:t>
            </a:r>
            <a:b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   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udział własny musi wynosić co najmniej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789,48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zł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).</a:t>
            </a:r>
            <a:b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pl-PL" sz="1600" kern="15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10)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Operator Programu może udzielić wsparcia klubom sportowym, których kwota dotacji ze </a:t>
            </a:r>
            <a:b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    środków publicznych udzielanych im w roku poprzedzającym złożenie wniosku nie przekracza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200 tys. zł</a:t>
            </a:r>
            <a:b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endParaRPr lang="pl-PL" sz="1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pl-PL" sz="1600" kern="15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11)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klub sportowy może uzyskać wsparcie wyłącznie gdy prowadził formalnie zarejestrowaną </a:t>
            </a:r>
            <a:b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    działalność sportową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 najmniej 3 lata przed datą ubiegania się o wsparcie.</a:t>
            </a:r>
            <a:b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endParaRPr lang="pl-PL" sz="1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pl-PL" sz="1600" kern="150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12) </a:t>
            </a:r>
            <a:r>
              <a:rPr lang="pl-PL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Program może być realizowany </a:t>
            </a:r>
            <a:r>
              <a:rPr lang="pl-PL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wyłącznie na terenie kraju.</a:t>
            </a:r>
            <a:endParaRPr lang="pl-PL" sz="1600" kern="15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522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747EBCFB-2EB0-4DE2-92E2-98026A540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800" y="86800"/>
            <a:ext cx="10673758" cy="1011237"/>
          </a:xfrm>
        </p:spPr>
        <p:txBody>
          <a:bodyPr>
            <a:noAutofit/>
          </a:bodyPr>
          <a:lstStyle/>
          <a:p>
            <a:pPr algn="l"/>
            <a:r>
              <a:rPr lang="pl-PL" sz="4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Składanie wniosku</a:t>
            </a:r>
          </a:p>
        </p:txBody>
      </p: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73FB2C8B-B914-4F23-8472-B39FC8E85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1" y="6068027"/>
            <a:ext cx="2595418" cy="660483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51E4E7D-FF78-4969-BB4F-A713C061F476}"/>
              </a:ext>
            </a:extLst>
          </p:cNvPr>
          <p:cNvSpPr txBox="1"/>
          <p:nvPr/>
        </p:nvSpPr>
        <p:spPr>
          <a:xfrm>
            <a:off x="757382" y="1539340"/>
            <a:ext cx="10557163" cy="347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0000A"/>
              </a:buClr>
              <a:buSzPts val="1200"/>
              <a:tabLst>
                <a:tab pos="900430" algn="l"/>
              </a:tabLst>
            </a:pP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</a:t>
            </a:r>
            <a:endParaRPr lang="pl-PL" sz="1600" kern="15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FE2EBDE-2772-4E82-87E4-A53B0A131A6C}"/>
              </a:ext>
            </a:extLst>
          </p:cNvPr>
          <p:cNvSpPr txBox="1"/>
          <p:nvPr/>
        </p:nvSpPr>
        <p:spPr>
          <a:xfrm>
            <a:off x="443524" y="1063533"/>
            <a:ext cx="10896208" cy="6257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900430" algn="l"/>
                <a:tab pos="990600" algn="l"/>
              </a:tabLst>
            </a:pPr>
            <a:r>
              <a:rPr lang="pl-PL" sz="1600" b="1" kern="1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Termin i miejsce składania wniosków – nabór do Programu rozpocznie się w dniu 1.03.2023</a:t>
            </a:r>
            <a:br>
              <a:rPr lang="pl-PL" sz="1600" b="1" kern="1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pl-PL" sz="1600" b="1" kern="1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 godz. 13:00 i będzie trwał do dnia 24.04.2023 r. do godz. 23:59,59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Wniosek musi być sporządzony na formularzach zamieszczonych w systemie elektronicznym </a:t>
            </a:r>
            <a:r>
              <a:rPr lang="pl-PL" sz="1600" b="1" kern="1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AMODIT</a:t>
            </a: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dostępnym pod adresem </a:t>
            </a:r>
            <a:r>
              <a:rPr lang="pl-PL" sz="1600" u="sng" kern="150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https://wnioski.rzadowyprogramklub.pl/Login.aspx?ReturnUrl=%2f</a:t>
            </a: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 Wypełniony formularz wraz ze wszystkimi załącznikami należy </a:t>
            </a:r>
            <a:r>
              <a:rPr lang="pl-PL" sz="1600" b="1" kern="1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przesłać drogą elektroniczną</a:t>
            </a: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Wymagane dokumenty: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  <a:tabLst>
                <a:tab pos="1358265" algn="l"/>
              </a:tabLst>
            </a:pP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wniosek </a:t>
            </a: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z systemu </a:t>
            </a:r>
            <a:r>
              <a:rPr lang="pl-PL" sz="1600" b="1" kern="1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AMODIT</a:t>
            </a:r>
            <a:endParaRPr lang="pl-PL" sz="1600" kern="15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  <a:tabLst>
                <a:tab pos="1358265" algn="l"/>
              </a:tabLst>
            </a:pP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aktualny odpis lub wydruk komputerowy z Krajowego Rejestru Sądowego albo zaświadczenie lub informację sporządzoną na podstawie ewidencji właściwej dla formy organizacyjnej wnioskodawcy,</a:t>
            </a:r>
            <a:b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pl-PL" sz="16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UWAGA! Za aktualny odpis lub wydruk komputerowy uznajemy dokument wystawiony w okresie 3 miesięcy przed datą złożenia wniosku.</a:t>
            </a:r>
            <a:endParaRPr lang="pl-PL" sz="1600" kern="15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  <a:tabLst>
                <a:tab pos="1358265" algn="l"/>
              </a:tabLst>
            </a:pP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statut wnioskodawcy potwierdzony za zgodność z oryginałem przez osoby uprawnione/upoważnione do reprezentowania</a:t>
            </a:r>
            <a:r>
              <a:rPr lang="pl-PL" sz="1600" b="1" kern="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wnioskodawcy,</a:t>
            </a:r>
            <a:endParaRPr lang="pl-PL" sz="1600" kern="15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  <a:tabLst>
                <a:tab pos="1358265" algn="l"/>
              </a:tabLst>
            </a:pP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sprawozdanie finansowe w rozumieniu art. 46 ustawy z dnia 29 września 1994 r. o rachunkowości, zawierające informację o deklarowanej kwocie przyznanych dotacji ze środków publicznych za ostatni rok obrachunkowy (tj. rok 2022).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  <a:tabLst>
                <a:tab pos="1358265" algn="l"/>
              </a:tabLst>
            </a:pPr>
            <a:r>
              <a:rPr lang="pl-PL" sz="1600" kern="150" dirty="0">
                <a:latin typeface="Verdana" panose="020B0604030504040204" pitchFamily="34" charset="0"/>
                <a:ea typeface="Verdana" panose="020B0604030504040204" pitchFamily="34" charset="0"/>
              </a:rPr>
              <a:t>Oświadczenie zgodności z oryginałem dokumentów załączonych do wniosku.</a:t>
            </a:r>
            <a:endParaRPr lang="pl-PL" sz="1600" kern="15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0000A"/>
              </a:buClr>
              <a:buSzPts val="1200"/>
              <a:tabLst>
                <a:tab pos="900430" algn="l"/>
              </a:tabLst>
            </a:pPr>
            <a:endParaRPr lang="pl-PL" sz="1600" kern="15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528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747EBCFB-2EB0-4DE2-92E2-98026A540A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800" y="86800"/>
            <a:ext cx="10673758" cy="1011237"/>
          </a:xfrm>
        </p:spPr>
        <p:txBody>
          <a:bodyPr>
            <a:noAutofit/>
          </a:bodyPr>
          <a:lstStyle/>
          <a:p>
            <a:pPr algn="l"/>
            <a:r>
              <a:rPr lang="pl-PL" sz="4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Składanie wniosku - prezentacja</a:t>
            </a:r>
          </a:p>
        </p:txBody>
      </p:sp>
      <p:pic>
        <p:nvPicPr>
          <p:cNvPr id="4" name="Obraz 3" descr="Obraz zawierający tekst&#10;&#10;Opis wygenerowany automatycznie">
            <a:extLst>
              <a:ext uri="{FF2B5EF4-FFF2-40B4-BE49-F238E27FC236}">
                <a16:creationId xmlns:a16="http://schemas.microsoft.com/office/drawing/2014/main" id="{73FB2C8B-B914-4F23-8472-B39FC8E85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091" y="5895507"/>
            <a:ext cx="2595418" cy="660483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51E4E7D-FF78-4969-BB4F-A713C061F476}"/>
              </a:ext>
            </a:extLst>
          </p:cNvPr>
          <p:cNvSpPr txBox="1"/>
          <p:nvPr/>
        </p:nvSpPr>
        <p:spPr>
          <a:xfrm>
            <a:off x="757382" y="1539340"/>
            <a:ext cx="10557163" cy="347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0000A"/>
              </a:buClr>
              <a:buSzPts val="1200"/>
              <a:tabLst>
                <a:tab pos="900430" algn="l"/>
              </a:tabLst>
            </a:pPr>
            <a:r>
              <a:rPr lang="pl-PL" sz="1600" kern="15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</a:t>
            </a:r>
            <a:endParaRPr lang="pl-PL" sz="1600" kern="15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FE2EBDE-2772-4E82-87E4-A53B0A131A6C}"/>
              </a:ext>
            </a:extLst>
          </p:cNvPr>
          <p:cNvSpPr txBox="1"/>
          <p:nvPr/>
        </p:nvSpPr>
        <p:spPr>
          <a:xfrm>
            <a:off x="757382" y="1539340"/>
            <a:ext cx="10673758" cy="630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0000A"/>
              </a:buClr>
              <a:buSzPts val="1200"/>
              <a:tabLst>
                <a:tab pos="900430" algn="l"/>
              </a:tabLst>
            </a:pPr>
            <a:r>
              <a:rPr lang="pl-PL" sz="1600" b="1" kern="150" dirty="0">
                <a:effectLst/>
                <a:latin typeface="Verdana" panose="020B060403050404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Składanie wniosku w systemie elektronicznym AMODIT</a:t>
            </a:r>
            <a:br>
              <a:rPr lang="pl-PL" sz="1600" b="1" kern="150" dirty="0">
                <a:effectLst/>
                <a:latin typeface="Verdana" panose="020B0604030504040204" pitchFamily="34" charset="0"/>
                <a:ea typeface="SimSun" panose="02010600030101010101" pitchFamily="2" charset="-122"/>
                <a:cs typeface="Calibri" panose="020F0502020204030204" pitchFamily="34" charset="0"/>
              </a:rPr>
            </a:br>
            <a:r>
              <a:rPr lang="pl-PL" sz="1600" kern="150" dirty="0">
                <a:effectLst/>
                <a:latin typeface="Verdana" panose="020B060403050404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dostępnym pod adresem </a:t>
            </a:r>
            <a:r>
              <a:rPr lang="pl-PL" sz="1600" u="sng" kern="150" dirty="0">
                <a:solidFill>
                  <a:srgbClr val="0563C1"/>
                </a:solidFill>
                <a:effectLst/>
                <a:latin typeface="Verdana" panose="020B060403050404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https://wnioski.rzadowyprogramklub.pl/Login.aspx?ReturnUrl=%2f</a:t>
            </a:r>
            <a:endParaRPr lang="pl-PL" sz="1600" kern="150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247E94F-06D3-40F7-A144-4C462DA141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675" y="2251844"/>
            <a:ext cx="3596008" cy="318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6529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2044</Words>
  <Application>Microsoft Office PowerPoint</Application>
  <PresentationFormat>Panoramiczny</PresentationFormat>
  <Paragraphs>144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Verdana</vt:lpstr>
      <vt:lpstr>Motyw pakietu Office</vt:lpstr>
      <vt:lpstr>Rządowy Program Klub 2023</vt:lpstr>
      <vt:lpstr>Operator Krajowy Programu</vt:lpstr>
      <vt:lpstr>Główne cele Programu</vt:lpstr>
      <vt:lpstr>Zasady uczestnictwa w Programie</vt:lpstr>
      <vt:lpstr>Zasady uczestnictwa w Programie</vt:lpstr>
      <vt:lpstr>Zasady uczestnictwa w Programie</vt:lpstr>
      <vt:lpstr>Zasady uczestnictwa w Programie</vt:lpstr>
      <vt:lpstr>Składanie wniosku</vt:lpstr>
      <vt:lpstr>Składanie wniosku - prezentacja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Jan S</dc:creator>
  <cp:lastModifiedBy>Oskar</cp:lastModifiedBy>
  <cp:revision>141</cp:revision>
  <dcterms:created xsi:type="dcterms:W3CDTF">2022-03-23T14:36:41Z</dcterms:created>
  <dcterms:modified xsi:type="dcterms:W3CDTF">2023-04-18T09:26:29Z</dcterms:modified>
</cp:coreProperties>
</file>